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6" r:id="rId3"/>
    <p:sldId id="269" r:id="rId4"/>
    <p:sldId id="259" r:id="rId5"/>
    <p:sldId id="302" r:id="rId6"/>
    <p:sldId id="303" r:id="rId7"/>
    <p:sldId id="304" r:id="rId8"/>
    <p:sldId id="270" r:id="rId9"/>
    <p:sldId id="300" r:id="rId10"/>
    <p:sldId id="289" r:id="rId11"/>
    <p:sldId id="286" r:id="rId12"/>
    <p:sldId id="291" r:id="rId13"/>
    <p:sldId id="261" r:id="rId14"/>
    <p:sldId id="290" r:id="rId15"/>
    <p:sldId id="287" r:id="rId16"/>
    <p:sldId id="292" r:id="rId17"/>
    <p:sldId id="288" r:id="rId18"/>
    <p:sldId id="271" r:id="rId19"/>
    <p:sldId id="260" r:id="rId20"/>
    <p:sldId id="301" r:id="rId21"/>
    <p:sldId id="272" r:id="rId22"/>
    <p:sldId id="281" r:id="rId23"/>
    <p:sldId id="282" r:id="rId24"/>
    <p:sldId id="283" r:id="rId25"/>
    <p:sldId id="273" r:id="rId26"/>
    <p:sldId id="262" r:id="rId27"/>
    <p:sldId id="294" r:id="rId28"/>
    <p:sldId id="275" r:id="rId29"/>
    <p:sldId id="267" r:id="rId30"/>
    <p:sldId id="274" r:id="rId31"/>
    <p:sldId id="293" r:id="rId32"/>
    <p:sldId id="266" r:id="rId33"/>
    <p:sldId id="276" r:id="rId34"/>
    <p:sldId id="264" r:id="rId35"/>
    <p:sldId id="277" r:id="rId36"/>
    <p:sldId id="295" r:id="rId37"/>
    <p:sldId id="296" r:id="rId38"/>
    <p:sldId id="297" r:id="rId39"/>
    <p:sldId id="298" r:id="rId40"/>
    <p:sldId id="279" r:id="rId41"/>
    <p:sldId id="280" r:id="rId42"/>
    <p:sldId id="305" r:id="rId43"/>
    <p:sldId id="299" r:id="rId44"/>
  </p:sldIdLst>
  <p:sldSz cx="9144000" cy="5143500" type="screen16x9"/>
  <p:notesSz cx="6858000" cy="9144000"/>
  <p:defaultTextStyle>
    <a:defPPr>
      <a:defRPr lang="zh-TW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CAC0C"/>
    <a:srgbClr val="FFE4D5"/>
    <a:srgbClr val="FFDFCD"/>
    <a:srgbClr val="FFD7C1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047" autoAdjust="0"/>
  </p:normalViewPr>
  <p:slideViewPr>
    <p:cSldViewPr snapToGrid="0">
      <p:cViewPr varScale="1">
        <p:scale>
          <a:sx n="193" d="100"/>
          <a:sy n="193" d="100"/>
        </p:scale>
        <p:origin x="840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86C1B-E388-4455-8E67-B758A4039DC1}" type="doc">
      <dgm:prSet loTypeId="urn:microsoft.com/office/officeart/2005/8/layout/radial1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796F363-E61C-4C24-ABC2-F4F2C4A801E8}">
      <dgm:prSet phldrT="[文字]"/>
      <dgm:spPr/>
      <dgm:t>
        <a:bodyPr/>
        <a:lstStyle/>
        <a:p>
          <a:r>
            <a:rPr lang="en-US" altLang="zh-TW" b="1" dirty="0"/>
            <a:t>?</a:t>
          </a:r>
          <a:endParaRPr lang="zh-TW" altLang="en-US" b="1" dirty="0"/>
        </a:p>
      </dgm:t>
    </dgm:pt>
    <dgm:pt modelId="{05F44CBB-7520-4498-9A33-DB419DC2481D}" type="parTrans" cxnId="{036DCCF3-BD11-49B4-9921-BE6A3F5F0248}">
      <dgm:prSet/>
      <dgm:spPr/>
      <dgm:t>
        <a:bodyPr/>
        <a:lstStyle/>
        <a:p>
          <a:endParaRPr lang="zh-TW" altLang="en-US"/>
        </a:p>
      </dgm:t>
    </dgm:pt>
    <dgm:pt modelId="{46BD71F8-C2ED-45C2-9EA1-D17814F0A2AA}" type="sibTrans" cxnId="{036DCCF3-BD11-49B4-9921-BE6A3F5F0248}">
      <dgm:prSet/>
      <dgm:spPr/>
      <dgm:t>
        <a:bodyPr/>
        <a:lstStyle/>
        <a:p>
          <a:endParaRPr lang="zh-TW" altLang="en-US"/>
        </a:p>
      </dgm:t>
    </dgm:pt>
    <dgm:pt modelId="{8F8EE453-6D7D-4358-A11A-099B6D4515A7}">
      <dgm:prSet phldrT="[文字]" custT="1"/>
      <dgm:spPr/>
      <dgm:t>
        <a:bodyPr/>
        <a:lstStyle/>
        <a:p>
          <a:r>
            <a:rPr lang="en-US" altLang="zh-TW" sz="1400" dirty="0">
              <a:latin typeface="Comic Sans MS" panose="030F0702030302020204" pitchFamily="66" charset="0"/>
            </a:rPr>
            <a:t>have a barbecue</a:t>
          </a:r>
          <a:endParaRPr lang="zh-TW" altLang="en-US" sz="1400" dirty="0">
            <a:latin typeface="Comic Sans MS" panose="030F0702030302020204" pitchFamily="66" charset="0"/>
          </a:endParaRPr>
        </a:p>
      </dgm:t>
    </dgm:pt>
    <dgm:pt modelId="{02B77B0B-4465-4012-8B83-8548C45596A8}" type="parTrans" cxnId="{D32CEFF1-8281-4E02-8E93-BEE85707B2ED}">
      <dgm:prSet/>
      <dgm:spPr>
        <a:ln>
          <a:solidFill>
            <a:srgbClr val="0070C0"/>
          </a:solidFill>
        </a:ln>
      </dgm:spPr>
      <dgm:t>
        <a:bodyPr/>
        <a:lstStyle/>
        <a:p>
          <a:endParaRPr lang="zh-TW" altLang="en-US"/>
        </a:p>
      </dgm:t>
    </dgm:pt>
    <dgm:pt modelId="{9A416312-DA15-4C6F-88A5-8F9A7F402F99}" type="sibTrans" cxnId="{D32CEFF1-8281-4E02-8E93-BEE85707B2ED}">
      <dgm:prSet/>
      <dgm:spPr/>
      <dgm:t>
        <a:bodyPr/>
        <a:lstStyle/>
        <a:p>
          <a:endParaRPr lang="zh-TW" altLang="en-US"/>
        </a:p>
      </dgm:t>
    </dgm:pt>
    <dgm:pt modelId="{28EE99CC-6D40-4872-A948-E98596949FA3}">
      <dgm:prSet phldrT="[文字]" custT="1"/>
      <dgm:spPr/>
      <dgm:t>
        <a:bodyPr/>
        <a:lstStyle/>
        <a:p>
          <a:r>
            <a:rPr lang="en-US" altLang="zh-TW" sz="1400">
              <a:latin typeface="Comic Sans MS" panose="030F0702030302020204" pitchFamily="66" charset="0"/>
            </a:rPr>
            <a:t>watch the full moon</a:t>
          </a:r>
          <a:endParaRPr lang="zh-TW" altLang="en-US" sz="1400">
            <a:latin typeface="Comic Sans MS" panose="030F0702030302020204" pitchFamily="66" charset="0"/>
          </a:endParaRPr>
        </a:p>
      </dgm:t>
    </dgm:pt>
    <dgm:pt modelId="{581F8994-1E9D-4959-A19A-791319D10DFE}" type="parTrans" cxnId="{2E38FA5B-08FD-41AB-B576-4006F0346FBD}">
      <dgm:prSet/>
      <dgm:spPr>
        <a:ln>
          <a:solidFill>
            <a:srgbClr val="0070C0"/>
          </a:solidFill>
        </a:ln>
      </dgm:spPr>
      <dgm:t>
        <a:bodyPr/>
        <a:lstStyle/>
        <a:p>
          <a:endParaRPr lang="zh-TW" altLang="en-US"/>
        </a:p>
      </dgm:t>
    </dgm:pt>
    <dgm:pt modelId="{D4AC0219-B621-43EE-BD85-B6CE160B1617}" type="sibTrans" cxnId="{2E38FA5B-08FD-41AB-B576-4006F0346FBD}">
      <dgm:prSet/>
      <dgm:spPr/>
      <dgm:t>
        <a:bodyPr/>
        <a:lstStyle/>
        <a:p>
          <a:endParaRPr lang="zh-TW" altLang="en-US"/>
        </a:p>
      </dgm:t>
    </dgm:pt>
    <dgm:pt modelId="{A7AFAF78-86BD-4F12-BD99-2655F55BBB6B}">
      <dgm:prSet phldrT="[文字]" custT="1"/>
      <dgm:spPr/>
      <dgm:t>
        <a:bodyPr/>
        <a:lstStyle/>
        <a:p>
          <a:r>
            <a:rPr lang="en-US" altLang="zh-TW" sz="1400">
              <a:latin typeface="Comic Sans MS" panose="030F0702030302020204" pitchFamily="66" charset="0"/>
            </a:rPr>
            <a:t>pomelos</a:t>
          </a:r>
          <a:endParaRPr lang="zh-TW" altLang="en-US" sz="1400">
            <a:latin typeface="Comic Sans MS" panose="030F0702030302020204" pitchFamily="66" charset="0"/>
          </a:endParaRPr>
        </a:p>
      </dgm:t>
    </dgm:pt>
    <dgm:pt modelId="{3BB49507-F5CF-48CC-8DBA-1A1FAB75B4A4}" type="parTrans" cxnId="{0AB49CD2-E60B-4599-A3EA-3DFE57AEF318}">
      <dgm:prSet/>
      <dgm:spPr>
        <a:ln>
          <a:solidFill>
            <a:srgbClr val="0070C0"/>
          </a:solidFill>
        </a:ln>
      </dgm:spPr>
      <dgm:t>
        <a:bodyPr/>
        <a:lstStyle/>
        <a:p>
          <a:endParaRPr lang="zh-TW" altLang="en-US"/>
        </a:p>
      </dgm:t>
    </dgm:pt>
    <dgm:pt modelId="{EB841EE2-2DA8-4471-9A80-5E120602B9BA}" type="sibTrans" cxnId="{0AB49CD2-E60B-4599-A3EA-3DFE57AEF318}">
      <dgm:prSet/>
      <dgm:spPr/>
      <dgm:t>
        <a:bodyPr/>
        <a:lstStyle/>
        <a:p>
          <a:endParaRPr lang="zh-TW" altLang="en-US"/>
        </a:p>
      </dgm:t>
    </dgm:pt>
    <dgm:pt modelId="{5DCA121B-9A03-488A-96A1-32064B0EBA0D}">
      <dgm:prSet phldrT="[文字]" custT="1"/>
      <dgm:spPr/>
      <dgm:t>
        <a:bodyPr/>
        <a:lstStyle/>
        <a:p>
          <a:r>
            <a:rPr lang="en-US" altLang="zh-TW" sz="1400" dirty="0">
              <a:latin typeface="Comic Sans MS" panose="030F0702030302020204" pitchFamily="66" charset="0"/>
            </a:rPr>
            <a:t>moon cakes</a:t>
          </a:r>
          <a:endParaRPr lang="zh-TW" altLang="en-US" sz="1400" dirty="0">
            <a:latin typeface="Comic Sans MS" panose="030F0702030302020204" pitchFamily="66" charset="0"/>
          </a:endParaRPr>
        </a:p>
      </dgm:t>
    </dgm:pt>
    <dgm:pt modelId="{7E51431D-AFB6-4708-8F55-DEFE0DACB66D}" type="parTrans" cxnId="{0508A122-4504-4CB6-B773-1B1DBE0514F6}">
      <dgm:prSet/>
      <dgm:spPr>
        <a:ln>
          <a:solidFill>
            <a:srgbClr val="0070C0"/>
          </a:solidFill>
        </a:ln>
      </dgm:spPr>
      <dgm:t>
        <a:bodyPr/>
        <a:lstStyle/>
        <a:p>
          <a:endParaRPr lang="zh-TW" altLang="en-US"/>
        </a:p>
      </dgm:t>
    </dgm:pt>
    <dgm:pt modelId="{FC0F4C89-C3AE-4575-9C73-66864B8E7999}" type="sibTrans" cxnId="{0508A122-4504-4CB6-B773-1B1DBE0514F6}">
      <dgm:prSet/>
      <dgm:spPr/>
      <dgm:t>
        <a:bodyPr/>
        <a:lstStyle/>
        <a:p>
          <a:endParaRPr lang="zh-TW" altLang="en-US"/>
        </a:p>
      </dgm:t>
    </dgm:pt>
    <dgm:pt modelId="{F310A185-571A-4734-99BC-399837E87E4A}" type="pres">
      <dgm:prSet presAssocID="{15286C1B-E388-4455-8E67-B758A4039DC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A04698F-F1A0-4F91-BDF0-F59E04A74E6C}" type="pres">
      <dgm:prSet presAssocID="{0796F363-E61C-4C24-ABC2-F4F2C4A801E8}" presName="centerShape" presStyleLbl="node0" presStyleIdx="0" presStyleCnt="1" custLinFactNeighborY="3511"/>
      <dgm:spPr/>
    </dgm:pt>
    <dgm:pt modelId="{9994E3C6-5379-4B25-AAED-D080D735D897}" type="pres">
      <dgm:prSet presAssocID="{02B77B0B-4465-4012-8B83-8548C45596A8}" presName="Name9" presStyleLbl="parChTrans1D2" presStyleIdx="0" presStyleCnt="4"/>
      <dgm:spPr/>
    </dgm:pt>
    <dgm:pt modelId="{0AA7041F-1943-4EB0-BAC3-1BBE018EE198}" type="pres">
      <dgm:prSet presAssocID="{02B77B0B-4465-4012-8B83-8548C45596A8}" presName="connTx" presStyleLbl="parChTrans1D2" presStyleIdx="0" presStyleCnt="4"/>
      <dgm:spPr/>
    </dgm:pt>
    <dgm:pt modelId="{D490619E-C456-4DF0-ADE5-557E1054F1CC}" type="pres">
      <dgm:prSet presAssocID="{8F8EE453-6D7D-4358-A11A-099B6D4515A7}" presName="node" presStyleLbl="node1" presStyleIdx="0" presStyleCnt="4" custScaleX="323997" custScaleY="117846" custRadScaleRad="108193">
        <dgm:presLayoutVars>
          <dgm:bulletEnabled val="1"/>
        </dgm:presLayoutVars>
      </dgm:prSet>
      <dgm:spPr/>
    </dgm:pt>
    <dgm:pt modelId="{C737D619-0AB5-4CC0-A866-9199DCFA3598}" type="pres">
      <dgm:prSet presAssocID="{581F8994-1E9D-4959-A19A-791319D10DFE}" presName="Name9" presStyleLbl="parChTrans1D2" presStyleIdx="1" presStyleCnt="4"/>
      <dgm:spPr/>
    </dgm:pt>
    <dgm:pt modelId="{9403733B-9E2F-4D28-99CC-A9F065DEF188}" type="pres">
      <dgm:prSet presAssocID="{581F8994-1E9D-4959-A19A-791319D10DFE}" presName="connTx" presStyleLbl="parChTrans1D2" presStyleIdx="1" presStyleCnt="4"/>
      <dgm:spPr/>
    </dgm:pt>
    <dgm:pt modelId="{672672FF-C8D9-4019-A107-00BC46BEDE0E}" type="pres">
      <dgm:prSet presAssocID="{28EE99CC-6D40-4872-A948-E98596949FA3}" presName="node" presStyleLbl="node1" presStyleIdx="1" presStyleCnt="4" custScaleX="231986" custScaleY="98961" custRadScaleRad="159284" custRadScaleInc="5615">
        <dgm:presLayoutVars>
          <dgm:bulletEnabled val="1"/>
        </dgm:presLayoutVars>
      </dgm:prSet>
      <dgm:spPr/>
    </dgm:pt>
    <dgm:pt modelId="{9ABB18EA-8303-40C6-B8C3-FA1458F8312B}" type="pres">
      <dgm:prSet presAssocID="{3BB49507-F5CF-48CC-8DBA-1A1FAB75B4A4}" presName="Name9" presStyleLbl="parChTrans1D2" presStyleIdx="2" presStyleCnt="4"/>
      <dgm:spPr/>
    </dgm:pt>
    <dgm:pt modelId="{0F93BC72-4424-4065-8C1A-AE0CBA04F38C}" type="pres">
      <dgm:prSet presAssocID="{3BB49507-F5CF-48CC-8DBA-1A1FAB75B4A4}" presName="connTx" presStyleLbl="parChTrans1D2" presStyleIdx="2" presStyleCnt="4"/>
      <dgm:spPr/>
    </dgm:pt>
    <dgm:pt modelId="{DB8DA21C-06B8-46DE-8300-6A0148DF672D}" type="pres">
      <dgm:prSet presAssocID="{A7AFAF78-86BD-4F12-BD99-2655F55BBB6B}" presName="node" presStyleLbl="node1" presStyleIdx="2" presStyleCnt="4" custScaleX="210722" custScaleY="88142">
        <dgm:presLayoutVars>
          <dgm:bulletEnabled val="1"/>
        </dgm:presLayoutVars>
      </dgm:prSet>
      <dgm:spPr/>
    </dgm:pt>
    <dgm:pt modelId="{65CB5A32-9B6C-4C0C-A5C0-CB19E06697C6}" type="pres">
      <dgm:prSet presAssocID="{7E51431D-AFB6-4708-8F55-DEFE0DACB66D}" presName="Name9" presStyleLbl="parChTrans1D2" presStyleIdx="3" presStyleCnt="4"/>
      <dgm:spPr/>
    </dgm:pt>
    <dgm:pt modelId="{3DDE9953-A4FA-4E96-8F63-E7F5BFB9A6BC}" type="pres">
      <dgm:prSet presAssocID="{7E51431D-AFB6-4708-8F55-DEFE0DACB66D}" presName="connTx" presStyleLbl="parChTrans1D2" presStyleIdx="3" presStyleCnt="4"/>
      <dgm:spPr/>
    </dgm:pt>
    <dgm:pt modelId="{F2EF5D23-806C-477A-88DB-B085BF357BFB}" type="pres">
      <dgm:prSet presAssocID="{5DCA121B-9A03-488A-96A1-32064B0EBA0D}" presName="node" presStyleLbl="node1" presStyleIdx="3" presStyleCnt="4" custScaleX="248457" custScaleY="98961" custRadScaleRad="167270" custRadScaleInc="-5347">
        <dgm:presLayoutVars>
          <dgm:bulletEnabled val="1"/>
        </dgm:presLayoutVars>
      </dgm:prSet>
      <dgm:spPr/>
    </dgm:pt>
  </dgm:ptLst>
  <dgm:cxnLst>
    <dgm:cxn modelId="{64EF6F03-6E35-4D35-B553-19A9E90FB7EF}" type="presOf" srcId="{8F8EE453-6D7D-4358-A11A-099B6D4515A7}" destId="{D490619E-C456-4DF0-ADE5-557E1054F1CC}" srcOrd="0" destOrd="0" presId="urn:microsoft.com/office/officeart/2005/8/layout/radial1"/>
    <dgm:cxn modelId="{1DCCD616-8013-4147-90DA-143F110B6AEB}" type="presOf" srcId="{581F8994-1E9D-4959-A19A-791319D10DFE}" destId="{9403733B-9E2F-4D28-99CC-A9F065DEF188}" srcOrd="1" destOrd="0" presId="urn:microsoft.com/office/officeart/2005/8/layout/radial1"/>
    <dgm:cxn modelId="{0508A122-4504-4CB6-B773-1B1DBE0514F6}" srcId="{0796F363-E61C-4C24-ABC2-F4F2C4A801E8}" destId="{5DCA121B-9A03-488A-96A1-32064B0EBA0D}" srcOrd="3" destOrd="0" parTransId="{7E51431D-AFB6-4708-8F55-DEFE0DACB66D}" sibTransId="{FC0F4C89-C3AE-4575-9C73-66864B8E7999}"/>
    <dgm:cxn modelId="{9E933535-D922-49CD-B7B3-955C36767080}" type="presOf" srcId="{3BB49507-F5CF-48CC-8DBA-1A1FAB75B4A4}" destId="{0F93BC72-4424-4065-8C1A-AE0CBA04F38C}" srcOrd="1" destOrd="0" presId="urn:microsoft.com/office/officeart/2005/8/layout/radial1"/>
    <dgm:cxn modelId="{85D0593B-F2E9-4347-83C5-C34AB0DEED42}" type="presOf" srcId="{0796F363-E61C-4C24-ABC2-F4F2C4A801E8}" destId="{1A04698F-F1A0-4F91-BDF0-F59E04A74E6C}" srcOrd="0" destOrd="0" presId="urn:microsoft.com/office/officeart/2005/8/layout/radial1"/>
    <dgm:cxn modelId="{2E38FA5B-08FD-41AB-B576-4006F0346FBD}" srcId="{0796F363-E61C-4C24-ABC2-F4F2C4A801E8}" destId="{28EE99CC-6D40-4872-A948-E98596949FA3}" srcOrd="1" destOrd="0" parTransId="{581F8994-1E9D-4959-A19A-791319D10DFE}" sibTransId="{D4AC0219-B621-43EE-BD85-B6CE160B1617}"/>
    <dgm:cxn modelId="{8B071C67-2DA3-4576-A8D4-1F9A5A79F1F2}" type="presOf" srcId="{7E51431D-AFB6-4708-8F55-DEFE0DACB66D}" destId="{3DDE9953-A4FA-4E96-8F63-E7F5BFB9A6BC}" srcOrd="1" destOrd="0" presId="urn:microsoft.com/office/officeart/2005/8/layout/radial1"/>
    <dgm:cxn modelId="{8EEB5F7E-157F-4460-80F0-4E6D0F48CB3F}" type="presOf" srcId="{28EE99CC-6D40-4872-A948-E98596949FA3}" destId="{672672FF-C8D9-4019-A107-00BC46BEDE0E}" srcOrd="0" destOrd="0" presId="urn:microsoft.com/office/officeart/2005/8/layout/radial1"/>
    <dgm:cxn modelId="{A0CFA281-8263-4DFC-9EB6-E7E3A90BD4B6}" type="presOf" srcId="{A7AFAF78-86BD-4F12-BD99-2655F55BBB6B}" destId="{DB8DA21C-06B8-46DE-8300-6A0148DF672D}" srcOrd="0" destOrd="0" presId="urn:microsoft.com/office/officeart/2005/8/layout/radial1"/>
    <dgm:cxn modelId="{095EA08D-6DB9-4AE8-AEDF-AB3707AA9183}" type="presOf" srcId="{5DCA121B-9A03-488A-96A1-32064B0EBA0D}" destId="{F2EF5D23-806C-477A-88DB-B085BF357BFB}" srcOrd="0" destOrd="0" presId="urn:microsoft.com/office/officeart/2005/8/layout/radial1"/>
    <dgm:cxn modelId="{A20E3594-5282-46F1-9D35-BD3E5FFA51AC}" type="presOf" srcId="{02B77B0B-4465-4012-8B83-8548C45596A8}" destId="{0AA7041F-1943-4EB0-BAC3-1BBE018EE198}" srcOrd="1" destOrd="0" presId="urn:microsoft.com/office/officeart/2005/8/layout/radial1"/>
    <dgm:cxn modelId="{6A18B194-E7D9-4A28-93B3-507F2CF99F7B}" type="presOf" srcId="{7E51431D-AFB6-4708-8F55-DEFE0DACB66D}" destId="{65CB5A32-9B6C-4C0C-A5C0-CB19E06697C6}" srcOrd="0" destOrd="0" presId="urn:microsoft.com/office/officeart/2005/8/layout/radial1"/>
    <dgm:cxn modelId="{8EA9CEA6-556C-4BA9-B081-50D1FFAE373B}" type="presOf" srcId="{02B77B0B-4465-4012-8B83-8548C45596A8}" destId="{9994E3C6-5379-4B25-AAED-D080D735D897}" srcOrd="0" destOrd="0" presId="urn:microsoft.com/office/officeart/2005/8/layout/radial1"/>
    <dgm:cxn modelId="{7EE256C0-A61D-4F45-A46A-16A7379FF9C6}" type="presOf" srcId="{581F8994-1E9D-4959-A19A-791319D10DFE}" destId="{C737D619-0AB5-4CC0-A866-9199DCFA3598}" srcOrd="0" destOrd="0" presId="urn:microsoft.com/office/officeart/2005/8/layout/radial1"/>
    <dgm:cxn modelId="{31D65ECE-BEC8-4B95-8CDB-4F1B0CC3A01D}" type="presOf" srcId="{3BB49507-F5CF-48CC-8DBA-1A1FAB75B4A4}" destId="{9ABB18EA-8303-40C6-B8C3-FA1458F8312B}" srcOrd="0" destOrd="0" presId="urn:microsoft.com/office/officeart/2005/8/layout/radial1"/>
    <dgm:cxn modelId="{0AB49CD2-E60B-4599-A3EA-3DFE57AEF318}" srcId="{0796F363-E61C-4C24-ABC2-F4F2C4A801E8}" destId="{A7AFAF78-86BD-4F12-BD99-2655F55BBB6B}" srcOrd="2" destOrd="0" parTransId="{3BB49507-F5CF-48CC-8DBA-1A1FAB75B4A4}" sibTransId="{EB841EE2-2DA8-4471-9A80-5E120602B9BA}"/>
    <dgm:cxn modelId="{D32CEFF1-8281-4E02-8E93-BEE85707B2ED}" srcId="{0796F363-E61C-4C24-ABC2-F4F2C4A801E8}" destId="{8F8EE453-6D7D-4358-A11A-099B6D4515A7}" srcOrd="0" destOrd="0" parTransId="{02B77B0B-4465-4012-8B83-8548C45596A8}" sibTransId="{9A416312-DA15-4C6F-88A5-8F9A7F402F99}"/>
    <dgm:cxn modelId="{036DCCF3-BD11-49B4-9921-BE6A3F5F0248}" srcId="{15286C1B-E388-4455-8E67-B758A4039DC1}" destId="{0796F363-E61C-4C24-ABC2-F4F2C4A801E8}" srcOrd="0" destOrd="0" parTransId="{05F44CBB-7520-4498-9A33-DB419DC2481D}" sibTransId="{46BD71F8-C2ED-45C2-9EA1-D17814F0A2AA}"/>
    <dgm:cxn modelId="{A00F5BF8-4EFC-4572-8403-540FD7AC6523}" type="presOf" srcId="{15286C1B-E388-4455-8E67-B758A4039DC1}" destId="{F310A185-571A-4734-99BC-399837E87E4A}" srcOrd="0" destOrd="0" presId="urn:microsoft.com/office/officeart/2005/8/layout/radial1"/>
    <dgm:cxn modelId="{B5C76B06-BFBC-4947-A00C-7E4BEC05E027}" type="presParOf" srcId="{F310A185-571A-4734-99BC-399837E87E4A}" destId="{1A04698F-F1A0-4F91-BDF0-F59E04A74E6C}" srcOrd="0" destOrd="0" presId="urn:microsoft.com/office/officeart/2005/8/layout/radial1"/>
    <dgm:cxn modelId="{2A3D25FC-AB6B-470D-AF2D-95F1D71F7240}" type="presParOf" srcId="{F310A185-571A-4734-99BC-399837E87E4A}" destId="{9994E3C6-5379-4B25-AAED-D080D735D897}" srcOrd="1" destOrd="0" presId="urn:microsoft.com/office/officeart/2005/8/layout/radial1"/>
    <dgm:cxn modelId="{8FE5E65B-79BF-4AB2-AEC7-D1A7504DD8FC}" type="presParOf" srcId="{9994E3C6-5379-4B25-AAED-D080D735D897}" destId="{0AA7041F-1943-4EB0-BAC3-1BBE018EE198}" srcOrd="0" destOrd="0" presId="urn:microsoft.com/office/officeart/2005/8/layout/radial1"/>
    <dgm:cxn modelId="{6EAA48DC-B600-4599-8213-E4387B74A2F1}" type="presParOf" srcId="{F310A185-571A-4734-99BC-399837E87E4A}" destId="{D490619E-C456-4DF0-ADE5-557E1054F1CC}" srcOrd="2" destOrd="0" presId="urn:microsoft.com/office/officeart/2005/8/layout/radial1"/>
    <dgm:cxn modelId="{1C4CF360-ADA3-4DE8-9E93-99ED69E41380}" type="presParOf" srcId="{F310A185-571A-4734-99BC-399837E87E4A}" destId="{C737D619-0AB5-4CC0-A866-9199DCFA3598}" srcOrd="3" destOrd="0" presId="urn:microsoft.com/office/officeart/2005/8/layout/radial1"/>
    <dgm:cxn modelId="{42B8C1BA-0C08-4DBC-947D-C109F15E527B}" type="presParOf" srcId="{C737D619-0AB5-4CC0-A866-9199DCFA3598}" destId="{9403733B-9E2F-4D28-99CC-A9F065DEF188}" srcOrd="0" destOrd="0" presId="urn:microsoft.com/office/officeart/2005/8/layout/radial1"/>
    <dgm:cxn modelId="{EA4A0279-D78A-4F51-9C8C-9B7B72F1DB06}" type="presParOf" srcId="{F310A185-571A-4734-99BC-399837E87E4A}" destId="{672672FF-C8D9-4019-A107-00BC46BEDE0E}" srcOrd="4" destOrd="0" presId="urn:microsoft.com/office/officeart/2005/8/layout/radial1"/>
    <dgm:cxn modelId="{7A42DB31-154B-441D-BBAD-199BF47F422B}" type="presParOf" srcId="{F310A185-571A-4734-99BC-399837E87E4A}" destId="{9ABB18EA-8303-40C6-B8C3-FA1458F8312B}" srcOrd="5" destOrd="0" presId="urn:microsoft.com/office/officeart/2005/8/layout/radial1"/>
    <dgm:cxn modelId="{3E0085D7-E360-4C3C-ADD5-6414E8049060}" type="presParOf" srcId="{9ABB18EA-8303-40C6-B8C3-FA1458F8312B}" destId="{0F93BC72-4424-4065-8C1A-AE0CBA04F38C}" srcOrd="0" destOrd="0" presId="urn:microsoft.com/office/officeart/2005/8/layout/radial1"/>
    <dgm:cxn modelId="{FEF70549-EC20-4B9E-BDDB-99E309534DEA}" type="presParOf" srcId="{F310A185-571A-4734-99BC-399837E87E4A}" destId="{DB8DA21C-06B8-46DE-8300-6A0148DF672D}" srcOrd="6" destOrd="0" presId="urn:microsoft.com/office/officeart/2005/8/layout/radial1"/>
    <dgm:cxn modelId="{27B89642-2B0D-4C44-8D17-224B5E76010E}" type="presParOf" srcId="{F310A185-571A-4734-99BC-399837E87E4A}" destId="{65CB5A32-9B6C-4C0C-A5C0-CB19E06697C6}" srcOrd="7" destOrd="0" presId="urn:microsoft.com/office/officeart/2005/8/layout/radial1"/>
    <dgm:cxn modelId="{2DAF2C18-2550-4281-AD8D-E7875EDCF718}" type="presParOf" srcId="{65CB5A32-9B6C-4C0C-A5C0-CB19E06697C6}" destId="{3DDE9953-A4FA-4E96-8F63-E7F5BFB9A6BC}" srcOrd="0" destOrd="0" presId="urn:microsoft.com/office/officeart/2005/8/layout/radial1"/>
    <dgm:cxn modelId="{60FA2D8D-BFFB-4BAC-876C-762AC456D235}" type="presParOf" srcId="{F310A185-571A-4734-99BC-399837E87E4A}" destId="{F2EF5D23-806C-477A-88DB-B085BF357BFB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4698F-F1A0-4F91-BDF0-F59E04A74E6C}">
      <dsp:nvSpPr>
        <dsp:cNvPr id="0" name=""/>
        <dsp:cNvSpPr/>
      </dsp:nvSpPr>
      <dsp:spPr>
        <a:xfrm>
          <a:off x="2753429" y="1273040"/>
          <a:ext cx="866176" cy="8661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b="1" kern="1200" dirty="0"/>
            <a:t>?</a:t>
          </a:r>
          <a:endParaRPr lang="zh-TW" altLang="en-US" sz="4000" b="1" kern="1200" dirty="0"/>
        </a:p>
      </dsp:txBody>
      <dsp:txXfrm>
        <a:off x="2880278" y="1399889"/>
        <a:ext cx="612478" cy="612478"/>
      </dsp:txXfrm>
    </dsp:sp>
    <dsp:sp modelId="{9994E3C6-5379-4B25-AAED-D080D735D897}">
      <dsp:nvSpPr>
        <dsp:cNvPr id="0" name=""/>
        <dsp:cNvSpPr/>
      </dsp:nvSpPr>
      <dsp:spPr>
        <a:xfrm rot="16200000">
          <a:off x="3055290" y="1129442"/>
          <a:ext cx="262454" cy="24741"/>
        </a:xfrm>
        <a:custGeom>
          <a:avLst/>
          <a:gdLst/>
          <a:ahLst/>
          <a:cxnLst/>
          <a:rect l="0" t="0" r="0" b="0"/>
          <a:pathLst>
            <a:path>
              <a:moveTo>
                <a:pt x="0" y="12370"/>
              </a:moveTo>
              <a:lnTo>
                <a:pt x="262454" y="12370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179956" y="1135251"/>
        <a:ext cx="13122" cy="13122"/>
      </dsp:txXfrm>
    </dsp:sp>
    <dsp:sp modelId="{D490619E-C456-4DF0-ADE5-557E1054F1CC}">
      <dsp:nvSpPr>
        <dsp:cNvPr id="0" name=""/>
        <dsp:cNvSpPr/>
      </dsp:nvSpPr>
      <dsp:spPr>
        <a:xfrm>
          <a:off x="1783325" y="-10168"/>
          <a:ext cx="2806385" cy="102075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kern="1200" dirty="0">
              <a:latin typeface="Comic Sans MS" panose="030F0702030302020204" pitchFamily="66" charset="0"/>
            </a:rPr>
            <a:t>have a barbecue</a:t>
          </a:r>
          <a:endParaRPr lang="zh-TW" altLang="en-US" sz="1400" kern="1200" dirty="0">
            <a:latin typeface="Comic Sans MS" panose="030F0702030302020204" pitchFamily="66" charset="0"/>
          </a:endParaRPr>
        </a:p>
      </dsp:txBody>
      <dsp:txXfrm>
        <a:off x="2194311" y="139318"/>
        <a:ext cx="1984413" cy="721782"/>
      </dsp:txXfrm>
    </dsp:sp>
    <dsp:sp modelId="{C737D619-0AB5-4CC0-A866-9199DCFA3598}">
      <dsp:nvSpPr>
        <dsp:cNvPr id="0" name=""/>
        <dsp:cNvSpPr/>
      </dsp:nvSpPr>
      <dsp:spPr>
        <a:xfrm rot="4">
          <a:off x="3619606" y="1693758"/>
          <a:ext cx="355269" cy="24741"/>
        </a:xfrm>
        <a:custGeom>
          <a:avLst/>
          <a:gdLst/>
          <a:ahLst/>
          <a:cxnLst/>
          <a:rect l="0" t="0" r="0" b="0"/>
          <a:pathLst>
            <a:path>
              <a:moveTo>
                <a:pt x="0" y="12370"/>
              </a:moveTo>
              <a:lnTo>
                <a:pt x="355269" y="12370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788358" y="1697247"/>
        <a:ext cx="17763" cy="17763"/>
      </dsp:txXfrm>
    </dsp:sp>
    <dsp:sp modelId="{672672FF-C8D9-4019-A107-00BC46BEDE0E}">
      <dsp:nvSpPr>
        <dsp:cNvPr id="0" name=""/>
        <dsp:cNvSpPr/>
      </dsp:nvSpPr>
      <dsp:spPr>
        <a:xfrm>
          <a:off x="3974875" y="1277541"/>
          <a:ext cx="2009407" cy="85717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kern="1200">
              <a:latin typeface="Comic Sans MS" panose="030F0702030302020204" pitchFamily="66" charset="0"/>
            </a:rPr>
            <a:t>watch the full moon</a:t>
          </a:r>
          <a:endParaRPr lang="zh-TW" altLang="en-US" sz="1400" kern="1200">
            <a:latin typeface="Comic Sans MS" panose="030F0702030302020204" pitchFamily="66" charset="0"/>
          </a:endParaRPr>
        </a:p>
      </dsp:txBody>
      <dsp:txXfrm>
        <a:off x="4269146" y="1403072"/>
        <a:ext cx="1420865" cy="606114"/>
      </dsp:txXfrm>
    </dsp:sp>
    <dsp:sp modelId="{9ABB18EA-8303-40C6-B8C3-FA1458F8312B}">
      <dsp:nvSpPr>
        <dsp:cNvPr id="0" name=""/>
        <dsp:cNvSpPr/>
      </dsp:nvSpPr>
      <dsp:spPr>
        <a:xfrm rot="5400000">
          <a:off x="3070092" y="2243271"/>
          <a:ext cx="232851" cy="24741"/>
        </a:xfrm>
        <a:custGeom>
          <a:avLst/>
          <a:gdLst/>
          <a:ahLst/>
          <a:cxnLst/>
          <a:rect l="0" t="0" r="0" b="0"/>
          <a:pathLst>
            <a:path>
              <a:moveTo>
                <a:pt x="0" y="12370"/>
              </a:moveTo>
              <a:lnTo>
                <a:pt x="232851" y="12370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180696" y="2249821"/>
        <a:ext cx="11642" cy="11642"/>
      </dsp:txXfrm>
    </dsp:sp>
    <dsp:sp modelId="{DB8DA21C-06B8-46DE-8300-6A0148DF672D}">
      <dsp:nvSpPr>
        <dsp:cNvPr id="0" name=""/>
        <dsp:cNvSpPr/>
      </dsp:nvSpPr>
      <dsp:spPr>
        <a:xfrm>
          <a:off x="2273905" y="2372068"/>
          <a:ext cx="1825224" cy="76346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kern="1200">
              <a:latin typeface="Comic Sans MS" panose="030F0702030302020204" pitchFamily="66" charset="0"/>
            </a:rPr>
            <a:t>pomelos</a:t>
          </a:r>
          <a:endParaRPr lang="zh-TW" altLang="en-US" sz="1400" kern="1200">
            <a:latin typeface="Comic Sans MS" panose="030F0702030302020204" pitchFamily="66" charset="0"/>
          </a:endParaRPr>
        </a:p>
      </dsp:txBody>
      <dsp:txXfrm>
        <a:off x="2541203" y="2483875"/>
        <a:ext cx="1290628" cy="539851"/>
      </dsp:txXfrm>
    </dsp:sp>
    <dsp:sp modelId="{65CB5A32-9B6C-4C0C-A5C0-CB19E06697C6}">
      <dsp:nvSpPr>
        <dsp:cNvPr id="0" name=""/>
        <dsp:cNvSpPr/>
      </dsp:nvSpPr>
      <dsp:spPr>
        <a:xfrm rot="10799990">
          <a:off x="2379425" y="1693759"/>
          <a:ext cx="374004" cy="24741"/>
        </a:xfrm>
        <a:custGeom>
          <a:avLst/>
          <a:gdLst/>
          <a:ahLst/>
          <a:cxnLst/>
          <a:rect l="0" t="0" r="0" b="0"/>
          <a:pathLst>
            <a:path>
              <a:moveTo>
                <a:pt x="0" y="12370"/>
              </a:moveTo>
              <a:lnTo>
                <a:pt x="374004" y="12370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 rot="10800000">
        <a:off x="2557077" y="1696780"/>
        <a:ext cx="18700" cy="18700"/>
      </dsp:txXfrm>
    </dsp:sp>
    <dsp:sp modelId="{F2EF5D23-806C-477A-88DB-B085BF357BFB}">
      <dsp:nvSpPr>
        <dsp:cNvPr id="0" name=""/>
        <dsp:cNvSpPr/>
      </dsp:nvSpPr>
      <dsp:spPr>
        <a:xfrm>
          <a:off x="227349" y="1277545"/>
          <a:ext cx="2152075" cy="85717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kern="1200" dirty="0">
              <a:latin typeface="Comic Sans MS" panose="030F0702030302020204" pitchFamily="66" charset="0"/>
            </a:rPr>
            <a:t>moon cakes</a:t>
          </a:r>
          <a:endParaRPr lang="zh-TW" altLang="en-US" sz="1400" kern="1200" dirty="0">
            <a:latin typeface="Comic Sans MS" panose="030F0702030302020204" pitchFamily="66" charset="0"/>
          </a:endParaRPr>
        </a:p>
      </dsp:txBody>
      <dsp:txXfrm>
        <a:off x="542513" y="1403076"/>
        <a:ext cx="1521747" cy="606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02513-EC78-444B-B680-7B41F06545EC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D2E0-0009-431C-A713-2685B53877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733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http://</a:t>
            </a:r>
            <a:r>
              <a:rPr lang="en-US" altLang="zh-TW" dirty="0" err="1"/>
              <a:t>ibook.idv.tw</a:t>
            </a:r>
            <a:r>
              <a:rPr lang="en-US" altLang="zh-TW" dirty="0"/>
              <a:t>/</a:t>
            </a:r>
            <a:r>
              <a:rPr lang="en-US" altLang="zh-TW" dirty="0" err="1"/>
              <a:t>enews</a:t>
            </a:r>
            <a:r>
              <a:rPr lang="en-US" altLang="zh-TW" dirty="0"/>
              <a:t>/</a:t>
            </a:r>
            <a:r>
              <a:rPr lang="en-US" altLang="zh-TW" dirty="0" err="1"/>
              <a:t>enews841</a:t>
            </a:r>
            <a:r>
              <a:rPr lang="en-US" altLang="zh-TW" dirty="0"/>
              <a:t>-870/</a:t>
            </a:r>
            <a:r>
              <a:rPr lang="en-US" altLang="zh-TW" dirty="0" err="1"/>
              <a:t>enews841.html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D2E0-0009-431C-A713-2685B53877C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03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</a:t>
            </a:r>
            <a:r>
              <a:rPr lang="en-US" altLang="zh-TW" dirty="0" err="1"/>
              <a:t>www.youtube.com</a:t>
            </a:r>
            <a:r>
              <a:rPr lang="en-US" altLang="zh-TW" dirty="0"/>
              <a:t>/</a:t>
            </a:r>
            <a:r>
              <a:rPr lang="en-US" altLang="zh-TW" dirty="0" err="1"/>
              <a:t>playlist?list</a:t>
            </a:r>
            <a:r>
              <a:rPr lang="en-US" altLang="zh-TW" dirty="0"/>
              <a:t>=</a:t>
            </a:r>
            <a:r>
              <a:rPr lang="en-US" altLang="zh-TW" dirty="0" err="1"/>
              <a:t>PLOW91f4nzh6VbTNU</a:t>
            </a:r>
            <a:r>
              <a:rPr lang="en-US" altLang="zh-TW" dirty="0"/>
              <a:t>-_</a:t>
            </a:r>
            <a:r>
              <a:rPr lang="en-US" altLang="zh-TW" dirty="0" err="1"/>
              <a:t>gnU483IEtZIE3R</a:t>
            </a:r>
            <a:r>
              <a:rPr lang="en-US" altLang="zh-TW" dirty="0"/>
              <a:t>_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D2E0-0009-431C-A713-2685B53877CF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539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</a:t>
            </a:r>
            <a:r>
              <a:rPr lang="en-US" altLang="zh-TW" dirty="0" err="1"/>
              <a:t>www.youtube.com</a:t>
            </a:r>
            <a:r>
              <a:rPr lang="en-US" altLang="zh-TW" dirty="0"/>
              <a:t>/</a:t>
            </a:r>
            <a:r>
              <a:rPr lang="en-US" altLang="zh-TW" dirty="0" err="1"/>
              <a:t>playlist?list</a:t>
            </a:r>
            <a:r>
              <a:rPr lang="en-US" altLang="zh-TW" dirty="0"/>
              <a:t>=</a:t>
            </a:r>
            <a:r>
              <a:rPr lang="en-US" altLang="zh-TW" dirty="0" err="1"/>
              <a:t>PLOW91f4nzh6VbTNU</a:t>
            </a:r>
            <a:r>
              <a:rPr lang="en-US" altLang="zh-TW" dirty="0"/>
              <a:t>-_</a:t>
            </a:r>
            <a:r>
              <a:rPr lang="en-US" altLang="zh-TW" dirty="0" err="1"/>
              <a:t>gnU483IEtZIE3R</a:t>
            </a:r>
            <a:r>
              <a:rPr lang="en-US" altLang="zh-TW" dirty="0"/>
              <a:t>_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D2E0-0009-431C-A713-2685B53877CF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539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D2E0-0009-431C-A713-2685B53877CF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359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可以想想看還有沒有什麼其他的問題討論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6D2E0-0009-431C-A713-2685B53877CF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806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6B012C-4281-4DEF-8684-9B2FA946E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11EA53-22CF-401C-959D-9CBCF472D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842EF9-B515-4DBB-B181-FDD076F49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E0DD92-1ECF-4070-8A54-B6F5206B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E8BD03-EB6C-4758-9FD8-AE8C5AFBD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2" descr="O:\Publishing_Dept\營業管理課\A110作戰\行銷品\110 節慶\1101中秋節\美編檔案\推廣_中秋節PPT版模_封面_Final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19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C68BA8-C052-40F6-A0F3-425F7D0D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C768B4-8767-4E57-B2A5-35E0F6ECD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2D1E35-9562-4302-93AE-C3A1A9E0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C54429-8017-4624-A2A2-0983368D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4A8C44-41B2-4E97-8495-0EE57D55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603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5929478-508F-4023-A31F-67AE6FC9C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632A03F-BC2C-4AB9-A309-BD9067E5D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D9D904-266C-4F51-BA2C-A40D7A08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5225DC5-700C-44D4-9FC5-D34F5F19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FD9F4F9-0CE6-45D9-B68E-394CBC7D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3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713A5E-8210-4AAA-82A5-61983F0F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9F44A7-9311-4F97-B10A-E22087BED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A9C6F9-683B-44B3-B8EB-5454CF65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7B4712-BFC2-4845-97D0-201F4DD83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58115F-8C0E-4BEE-BC10-5101781A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33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D20367-9F52-4422-9092-754ADCC8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6B7723E-ADBC-4BA3-B709-EBFB92370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BCB33DB-6775-4BBD-85CB-7DB15F68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E86D63-F865-458D-885A-BAFCD442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D6B3DC-1EAA-42C6-89F7-503B77EF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112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1FD2DD-8D8C-41B3-8BCC-651AA5DB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57457D-3378-4A52-83A9-D9618B003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08B35CF-8511-4782-98BD-F331337AB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BE8E87D-2402-496D-B04F-0EA08763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B5BC42-FC74-49E3-8A67-0D9F5629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26E6EA5-3759-493C-B081-0EFDCF1B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83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891597-553D-4CC7-BB64-5F107416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F93582E-BE5B-4622-9DE0-24D5BFF1F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3992621-61FF-4167-B39B-7246CCA3A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904ACDD-D2AA-482F-B324-BFE7EF1973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D608F5A-0DF6-4FDE-871A-E5769C0B9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EB4CDC4-C9FA-441C-94A1-3F553400B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2C52FDF-BDF5-42CB-9BF8-B6F793E78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2544267-B8D3-462B-858D-AA149BD5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56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A18740-C84B-4527-BA13-753D11619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6D154AB-7B50-4546-8769-5A4FF282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D3DBBEE-E6A7-4BF2-BFD5-D33A0618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06E53D-1D2F-4B40-83C2-6B87542C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2050" name="Picture 2" descr="O:\Publishing_Dept\營業管理課\A110作戰\行銷品\110 節慶\1101中秋節\美編檔案\推廣_中秋節PPT版模_封面(無文字)_Final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413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791460C-CBC6-4FAD-8FA6-C9833F1F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8654A9D-EA67-4C8A-B87A-A93D4C49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35ABCE-0EFA-4386-9A6D-84B0C8E1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5" name="Picture 2" descr="O:\Publishing_Dept\營業管理課\A110作戰\行銷品\110 節慶\1101中秋節\美編檔案\推廣_中秋節PPT版模_內文頁_Final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503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1F3ECA-D35D-4A1B-9863-384B33C5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72367D-35A3-4BB7-92F2-E42137FB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30F10C8-2B2A-418A-89E0-BDC0113F0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197CEC-98F8-477A-BF35-FD11C2ED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616200-CAF8-49B0-8465-59848480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83182EF-1263-4578-9115-865E093B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85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419D76-A3BB-48DE-932F-3A1B4AB7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57D4319-071C-4411-B4F2-E61AFA7D5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B0BCE6E-0623-4D74-9C2E-C57D8E3EB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D1AF090-68F2-48D7-BCE5-D336EB116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BFFB48C-40CA-4138-AE35-3C8AA208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F1357DD-3A15-426D-8DC2-BAA25BAA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26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36EA53-346E-4A87-B4CC-B46E95691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847CD49-FC76-40FA-80A8-28DFF3A6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2247C5-5B87-4628-86E1-49F744C914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DDBD8-1748-460D-BC8C-3617B30BFB36}" type="datetimeFigureOut">
              <a:rPr lang="zh-TW" altLang="en-US" smtClean="0"/>
              <a:t>2022/9/1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147343F-0421-4797-92ED-FE3B74727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510CC1-68AA-455D-B815-3C28B8435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3D66A-04D7-46C7-BBE0-B64038B280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440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bDX1Lj3oXc&amp;list=PLOW91f4nzh6VbTNU-_gnU483IEtZIE3R_&amp;index=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s://www.youtube.com/watch?v=SptJX5AvEW4" TargetMode="Externa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slide" Target="slide28.xml"/><Relationship Id="rId3" Type="http://schemas.openxmlformats.org/officeDocument/2006/relationships/image" Target="../media/image4.png"/><Relationship Id="rId7" Type="http://schemas.openxmlformats.org/officeDocument/2006/relationships/slide" Target="slide21.xml"/><Relationship Id="rId12" Type="http://schemas.openxmlformats.org/officeDocument/2006/relationships/image" Target="../media/image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6.png"/><Relationship Id="rId5" Type="http://schemas.openxmlformats.org/officeDocument/2006/relationships/slide" Target="slide8.xml"/><Relationship Id="rId15" Type="http://schemas.openxmlformats.org/officeDocument/2006/relationships/slide" Target="slide33.xml"/><Relationship Id="rId10" Type="http://schemas.openxmlformats.org/officeDocument/2006/relationships/image" Target="../media/image5.png"/><Relationship Id="rId4" Type="http://schemas.openxmlformats.org/officeDocument/2006/relationships/slide" Target="slide3.xml"/><Relationship Id="rId9" Type="http://schemas.openxmlformats.org/officeDocument/2006/relationships/slide" Target="slide25.xml"/><Relationship Id="rId14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www.youtube.com/watch?v=X_VHwHEmlqo&amp;list=PLOW91f4nzh6VbTNU-_gnU483IEtZIE3R_&amp;index=4" TargetMode="External"/><Relationship Id="rId7" Type="http://schemas.openxmlformats.org/officeDocument/2006/relationships/hyperlink" Target="https://www.youtube.com/watch?v=twzSt1BRaZA&amp;list=PLOW91f4nzh6VbTNU-_gnU483IEtZIE3R_&amp;index=5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slide" Target="slide2.xml"/><Relationship Id="rId5" Type="http://schemas.openxmlformats.org/officeDocument/2006/relationships/hyperlink" Target="https://www.youtube.com/watch?v=3L64rUL3zfw" TargetMode="External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openxmlformats.org/officeDocument/2006/relationships/hyperlink" Target="https://www.youtube.com/watch?v=RqOZG8-amsQ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weareteachers.com/edible-science/?epik=dj0yJnU9LXdzTUc0VTlocHU2cTV4ZFRfUFJsSHFwVDkzYVJabl8mcD0wJm49NEs3dUQ5aFVselFKdGhZQkgxLUxwUSZ0PUFBQUFBR0VUTDJ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https://thestemlaboratory.com/oreo-moon-phase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rZWn0B5rWS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://handcrafts-for-kids.com/poundingmochi-rabbit/#i-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hyperlink" Target="https://www.youtube.com/watch?v=6q_kFmt-7bA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2.png"/><Relationship Id="rId4" Type="http://schemas.openxmlformats.org/officeDocument/2006/relationships/hyperlink" Target="https://www.youtube.com/watch?v=Nk8VipkgLdA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oRD01xyQsPo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youtu.be/UCWjgKLGrFY" TargetMode="External"/><Relationship Id="rId7" Type="http://schemas.openxmlformats.org/officeDocument/2006/relationships/hyperlink" Target="https://youtu.be/vbG9eWivLMo" TargetMode="Externa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hyperlink" Target="https://www.youtube.com/watch?v=AdvgUO9zhEE" TargetMode="External"/><Relationship Id="rId5" Type="http://schemas.openxmlformats.org/officeDocument/2006/relationships/slide" Target="slide2.xml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hyperlink" Target="https://youtu.be/GvkrC4HSLkM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0.jpeg"/><Relationship Id="rId7" Type="http://schemas.openxmlformats.org/officeDocument/2006/relationships/image" Target="../media/image10.png"/><Relationship Id="rId2" Type="http://schemas.openxmlformats.org/officeDocument/2006/relationships/hyperlink" Target="https://youtu.be/_efah8_A_d8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2.png"/><Relationship Id="rId10" Type="http://schemas.openxmlformats.org/officeDocument/2006/relationships/image" Target="../media/image35.gif"/><Relationship Id="rId4" Type="http://schemas.openxmlformats.org/officeDocument/2006/relationships/image" Target="../media/image4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Y9SAUJs9CE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hyperlink" Target="https://youtu.be/ZRhtzq9xcd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0G1R82gruEU" TargetMode="External"/><Relationship Id="rId5" Type="http://schemas.openxmlformats.org/officeDocument/2006/relationships/image" Target="../media/image44.png"/><Relationship Id="rId4" Type="http://schemas.openxmlformats.org/officeDocument/2006/relationships/hyperlink" Target="https://youtu.be/A43qHrL2-Go" TargetMode="External"/><Relationship Id="rId9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hyperlink" Target="https://youtu.be/EMMU1YJadzE" TargetMode="External"/><Relationship Id="rId2" Type="http://schemas.openxmlformats.org/officeDocument/2006/relationships/hyperlink" Target="https://youtu.be/Rx_wIzbYMt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hyperlink" Target="https://youtu.be/MkH8pLFy9t0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35.gif"/><Relationship Id="rId2" Type="http://schemas.openxmlformats.org/officeDocument/2006/relationships/hyperlink" Target="https://create.kahoot.it/share/moon-festival/2297d054-6730-4bb0-9777-e8548b884c4b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10" Type="http://schemas.openxmlformats.org/officeDocument/2006/relationships/image" Target="../media/image10.png"/><Relationship Id="rId4" Type="http://schemas.openxmlformats.org/officeDocument/2006/relationships/image" Target="../media/image52.png"/><Relationship Id="rId9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slide" Target="slide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Gwat1FxB-U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29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6818241-8B02-4F75-9169-F7A862AE6B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93" y="1370013"/>
            <a:ext cx="5241925" cy="3262312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85FCAC30-4C58-4EBE-9B22-C5B017583606}"/>
              </a:ext>
            </a:extLst>
          </p:cNvPr>
          <p:cNvSpPr txBox="1">
            <a:spLocks/>
          </p:cNvSpPr>
          <p:nvPr/>
        </p:nvSpPr>
        <p:spPr>
          <a:xfrm>
            <a:off x="36335" y="251676"/>
            <a:ext cx="815122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6000" b="1" dirty="0">
                <a:latin typeface="Comic Sans MS" panose="030F0702030302020204" pitchFamily="66" charset="0"/>
              </a:rPr>
              <a:t>watch the full moon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2" name="809_ES5_CF_watch the full m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7558" y="44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12" y="1210061"/>
            <a:ext cx="4124439" cy="3621617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 idx="4294967295"/>
          </p:nvPr>
        </p:nvSpPr>
        <p:spPr>
          <a:xfrm>
            <a:off x="1" y="241845"/>
            <a:ext cx="5496910" cy="993775"/>
          </a:xfrm>
        </p:spPr>
        <p:txBody>
          <a:bodyPr>
            <a:noAutofit/>
          </a:bodyPr>
          <a:lstStyle/>
          <a:p>
            <a:pPr algn="ctr"/>
            <a:r>
              <a:rPr lang="en-US" altLang="zh-TW" sz="7200" b="1" dirty="0">
                <a:latin typeface="Comic Sans MS" panose="030F0702030302020204" pitchFamily="66" charset="0"/>
              </a:rPr>
              <a:t>moon cake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01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BD0A976-496F-47E9-BC37-41CDBA96F7C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41" y="1370013"/>
            <a:ext cx="5241925" cy="3262312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122BE55-740F-43AE-BBF9-06E5AB477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080" y="252355"/>
            <a:ext cx="7361238" cy="993775"/>
          </a:xfrm>
        </p:spPr>
        <p:txBody>
          <a:bodyPr>
            <a:noAutofit/>
          </a:bodyPr>
          <a:lstStyle/>
          <a:p>
            <a:pPr algn="ctr"/>
            <a:r>
              <a:rPr lang="en-US" altLang="zh-TW" sz="7200" b="1" dirty="0">
                <a:latin typeface="Comic Sans MS" panose="030F0702030302020204" pitchFamily="66" charset="0"/>
              </a:rPr>
              <a:t>eat moon cake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808_ES5_CF_eat moon cak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5517" y="448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idx="4294967295"/>
          </p:nvPr>
        </p:nvSpPr>
        <p:spPr>
          <a:xfrm>
            <a:off x="0" y="241845"/>
            <a:ext cx="4918841" cy="993775"/>
          </a:xfrm>
        </p:spPr>
        <p:txBody>
          <a:bodyPr>
            <a:noAutofit/>
          </a:bodyPr>
          <a:lstStyle/>
          <a:p>
            <a:pPr algn="ctr"/>
            <a:r>
              <a:rPr lang="en-US" altLang="zh-TW" sz="7200" b="1" dirty="0">
                <a:latin typeface="Comic Sans MS" panose="030F0702030302020204" pitchFamily="66" charset="0"/>
              </a:rPr>
              <a:t>barbecue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木炭燒烤爐">
            <a:extLst>
              <a:ext uri="{FF2B5EF4-FFF2-40B4-BE49-F238E27FC236}">
                <a16:creationId xmlns:a16="http://schemas.microsoft.com/office/drawing/2014/main" id="{BB48D1C2-171C-45E2-B6F5-30260529E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1408627"/>
            <a:ext cx="4477310" cy="285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7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A5E2D8A-B0F0-4AE6-B856-D9270F0F06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1485627"/>
            <a:ext cx="5241925" cy="3262312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7492FA1-D27D-4D63-BA62-3EE52AAC8A72}"/>
              </a:ext>
            </a:extLst>
          </p:cNvPr>
          <p:cNvSpPr txBox="1">
            <a:spLocks/>
          </p:cNvSpPr>
          <p:nvPr/>
        </p:nvSpPr>
        <p:spPr>
          <a:xfrm>
            <a:off x="194564" y="394242"/>
            <a:ext cx="773851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7200" b="1" dirty="0">
                <a:latin typeface="Comic Sans MS" panose="030F0702030302020204" pitchFamily="66" charset="0"/>
              </a:rPr>
              <a:t>have a barbecue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  <p:pic>
        <p:nvPicPr>
          <p:cNvPr id="2" name="807_ES5_CF_have a barbec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580" y="586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idx="4294967295"/>
          </p:nvPr>
        </p:nvSpPr>
        <p:spPr>
          <a:xfrm>
            <a:off x="0" y="304909"/>
            <a:ext cx="3962399" cy="993775"/>
          </a:xfrm>
        </p:spPr>
        <p:txBody>
          <a:bodyPr>
            <a:noAutofit/>
          </a:bodyPr>
          <a:lstStyle/>
          <a:p>
            <a:pPr algn="ctr"/>
            <a:r>
              <a:rPr lang="en-US" altLang="zh-TW" sz="7200" b="1" dirty="0">
                <a:latin typeface="Comic Sans MS" panose="030F0702030302020204" pitchFamily="66" charset="0"/>
              </a:rPr>
              <a:t>pomelo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1E8D9"/>
              </a:clrFrom>
              <a:clrTo>
                <a:srgbClr val="F1E8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29671" r="2529" b="3850"/>
          <a:stretch/>
        </p:blipFill>
        <p:spPr>
          <a:xfrm>
            <a:off x="2166871" y="1348323"/>
            <a:ext cx="4906851" cy="34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8EFA627-8661-4EB3-95D8-0EF135C1251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8" y="1370013"/>
            <a:ext cx="5241925" cy="3262312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0A1B4058-6271-41BF-80A1-09F34B1432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847"/>
            <a:ext cx="6232634" cy="993775"/>
          </a:xfrm>
        </p:spPr>
        <p:txBody>
          <a:bodyPr>
            <a:noAutofit/>
          </a:bodyPr>
          <a:lstStyle/>
          <a:p>
            <a:pPr algn="ctr"/>
            <a:r>
              <a:rPr lang="en-US" altLang="zh-TW" sz="7200" b="1" dirty="0">
                <a:latin typeface="Comic Sans MS" panose="030F0702030302020204" pitchFamily="66" charset="0"/>
              </a:rPr>
              <a:t>eat pomelo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  <p:pic>
        <p:nvPicPr>
          <p:cNvPr id="2" name="810_ES5_CF_eat pomel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7558" y="417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idx="4294967295"/>
          </p:nvPr>
        </p:nvSpPr>
        <p:spPr>
          <a:xfrm>
            <a:off x="105100" y="346951"/>
            <a:ext cx="5915025" cy="993775"/>
          </a:xfrm>
        </p:spPr>
        <p:txBody>
          <a:bodyPr>
            <a:noAutofit/>
          </a:bodyPr>
          <a:lstStyle/>
          <a:p>
            <a:pPr algn="ctr"/>
            <a:r>
              <a:rPr lang="en-US" altLang="zh-TW" sz="7200" b="1" dirty="0">
                <a:latin typeface="Comic Sans MS" panose="030F0702030302020204" pitchFamily="66" charset="0"/>
              </a:rPr>
              <a:t>Jade Rabbit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84" y="1073831"/>
            <a:ext cx="3072634" cy="4050000"/>
          </a:xfrm>
          <a:prstGeom prst="rect">
            <a:avLst/>
          </a:prstGeom>
        </p:spPr>
      </p:pic>
      <p:pic>
        <p:nvPicPr>
          <p:cNvPr id="4" name="Picture 5" descr="C:\Users\rachel.yu\Desktop\Rachel\202107-12\110節慶資源\中秋節\美編檔案\LINE中秋節柚子-0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4645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7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0" y="1930696"/>
            <a:ext cx="9144000" cy="111730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</a:rPr>
              <a:t>Storybooks</a:t>
            </a:r>
            <a:endParaRPr lang="zh-TW" altLang="en-US" sz="72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04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304801" y="315686"/>
            <a:ext cx="968828" cy="42454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omic Sans MS" panose="030F0702030302020204" pitchFamily="66" charset="0"/>
              </a:rPr>
              <a:t>Basic</a:t>
            </a:r>
            <a:endParaRPr lang="zh-TW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-9331" y="4846219"/>
            <a:ext cx="303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此為網路資源，請點擊圖查看原影片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379182" y="2908487"/>
            <a:ext cx="6116211" cy="1788894"/>
            <a:chOff x="379182" y="942102"/>
            <a:chExt cx="6116211" cy="1788894"/>
          </a:xfrm>
        </p:grpSpPr>
        <p:pic>
          <p:nvPicPr>
            <p:cNvPr id="1026" name="Picture 2" descr="博客來-Round Is a Mooncake: A Book of Shapes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2" y="942102"/>
              <a:ext cx="1788894" cy="1788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2168077" y="942102"/>
              <a:ext cx="4327316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Round is a Mooncake: A Book of Shapes</a:t>
              </a:r>
            </a:p>
            <a:p>
              <a:endParaRPr lang="en-US" altLang="zh-TW" sz="1600" i="1" dirty="0">
                <a:solidFill>
                  <a:srgbClr val="0070C0"/>
                </a:solidFill>
              </a:endParaRPr>
            </a:p>
            <a:p>
              <a:r>
                <a:rPr lang="en-US" altLang="zh-TW" sz="1600" i="1" dirty="0">
                  <a:solidFill>
                    <a:srgbClr val="0070C0"/>
                  </a:solidFill>
                </a:rPr>
                <a:t>by Roseanne Thong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283780" y="832575"/>
            <a:ext cx="4924118" cy="1880680"/>
            <a:chOff x="283780" y="832575"/>
            <a:chExt cx="4924118" cy="1880680"/>
          </a:xfrm>
        </p:grpSpPr>
        <p:sp>
          <p:nvSpPr>
            <p:cNvPr id="14" name="圓角矩形 13"/>
            <p:cNvSpPr/>
            <p:nvPr/>
          </p:nvSpPr>
          <p:spPr>
            <a:xfrm>
              <a:off x="283780" y="832575"/>
              <a:ext cx="4656081" cy="1880680"/>
            </a:xfrm>
            <a:prstGeom prst="roundRect">
              <a:avLst>
                <a:gd name="adj" fmla="val 74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379182" y="864070"/>
              <a:ext cx="4828716" cy="1817655"/>
              <a:chOff x="4769617" y="3028564"/>
              <a:chExt cx="4828716" cy="1817655"/>
            </a:xfrm>
          </p:grpSpPr>
          <p:pic>
            <p:nvPicPr>
              <p:cNvPr id="1036" name="Picture 12" descr="博客來-Thanking the Moon: Celebrating the Mid-Autumn Moon Festival">
                <a:hlinkClick r:id="rId5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48" b="11620"/>
              <a:stretch/>
            </p:blipFill>
            <p:spPr bwMode="auto">
              <a:xfrm>
                <a:off x="4769617" y="3028564"/>
                <a:ext cx="2381250" cy="1817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矩形 29"/>
              <p:cNvSpPr/>
              <p:nvPr/>
            </p:nvSpPr>
            <p:spPr>
              <a:xfrm>
                <a:off x="7150867" y="3028564"/>
                <a:ext cx="2447466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000" dirty="0"/>
                  <a:t>Thanking the Moon</a:t>
                </a:r>
              </a:p>
              <a:p>
                <a:endParaRPr lang="en-US" altLang="zh-TW" sz="1600" i="1" dirty="0">
                  <a:solidFill>
                    <a:srgbClr val="0070C0"/>
                  </a:solidFill>
                </a:endParaRPr>
              </a:p>
              <a:p>
                <a:r>
                  <a:rPr lang="en-US" altLang="zh-TW" sz="1600" i="1" dirty="0">
                    <a:solidFill>
                      <a:srgbClr val="0070C0"/>
                    </a:solidFill>
                  </a:rPr>
                  <a:t>by Grace Lin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412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群組 61"/>
          <p:cNvGrpSpPr/>
          <p:nvPr/>
        </p:nvGrpSpPr>
        <p:grpSpPr>
          <a:xfrm>
            <a:off x="5225454" y="2962820"/>
            <a:ext cx="3605635" cy="958578"/>
            <a:chOff x="5225454" y="2962820"/>
            <a:chExt cx="3605635" cy="958578"/>
          </a:xfrm>
        </p:grpSpPr>
        <p:sp>
          <p:nvSpPr>
            <p:cNvPr id="18" name="標題 1">
              <a:hlinkClick r:id="rId2" action="ppaction://hlinksldjump"/>
              <a:extLst>
                <a:ext uri="{FF2B5EF4-FFF2-40B4-BE49-F238E27FC236}">
                  <a16:creationId xmlns:a16="http://schemas.microsoft.com/office/drawing/2014/main" id="{842619AD-7B6A-424B-99B7-70948AB7DC79}"/>
                </a:ext>
              </a:extLst>
            </p:cNvPr>
            <p:cNvSpPr txBox="1">
              <a:spLocks/>
            </p:cNvSpPr>
            <p:nvPr/>
          </p:nvSpPr>
          <p:spPr>
            <a:xfrm>
              <a:off x="5623034" y="2962820"/>
              <a:ext cx="3208055" cy="958578"/>
            </a:xfrm>
            <a:prstGeom prst="roundRect">
              <a:avLst/>
            </a:prstGeom>
            <a:solidFill>
              <a:srgbClr val="FCAC0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TW" sz="3200" b="1" dirty="0">
                  <a:solidFill>
                    <a:schemeClr val="bg1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Challenge Time</a:t>
              </a:r>
            </a:p>
            <a:p>
              <a:pPr>
                <a:lnSpc>
                  <a:spcPct val="100000"/>
                </a:lnSpc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多元評量</a:t>
              </a:r>
            </a:p>
          </p:txBody>
        </p:sp>
        <p:cxnSp>
          <p:nvCxnSpPr>
            <p:cNvPr id="61" name="直線接點 60"/>
            <p:cNvCxnSpPr/>
            <p:nvPr/>
          </p:nvCxnSpPr>
          <p:spPr>
            <a:xfrm>
              <a:off x="5225454" y="3413213"/>
              <a:ext cx="388883" cy="16570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群組 4"/>
          <p:cNvGrpSpPr/>
          <p:nvPr/>
        </p:nvGrpSpPr>
        <p:grpSpPr>
          <a:xfrm>
            <a:off x="2864078" y="1133627"/>
            <a:ext cx="3170725" cy="3170725"/>
            <a:chOff x="2864078" y="1133627"/>
            <a:chExt cx="3170725" cy="3170725"/>
          </a:xfrm>
        </p:grpSpPr>
        <p:pic>
          <p:nvPicPr>
            <p:cNvPr id="3074" name="Picture 2" descr="C:\Users\rachel.yu\Desktop\Rachel\202107-12\110節慶資源\中秋節\美編檔案\月亮+兔子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078" y="1133627"/>
              <a:ext cx="3170725" cy="3170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3617372" y="1624122"/>
              <a:ext cx="146347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002020502" pitchFamily="82" charset="0"/>
                </a:rPr>
                <a:t>Moon</a:t>
              </a:r>
            </a:p>
            <a:p>
              <a:pPr algn="ctr"/>
              <a:r>
                <a:rPr lang="en-US" altLang="zh-TW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002020502" pitchFamily="82" charset="0"/>
                </a:rPr>
                <a:t>Festival</a:t>
              </a:r>
              <a:endParaRPr lang="zh-TW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adway" panose="04040905080002020502" pitchFamily="82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574361" y="395915"/>
            <a:ext cx="1891413" cy="626053"/>
            <a:chOff x="1574361" y="395915"/>
            <a:chExt cx="1891413" cy="626053"/>
          </a:xfrm>
        </p:grpSpPr>
        <p:sp>
          <p:nvSpPr>
            <p:cNvPr id="9" name="標題 1">
              <a:hlinkClick r:id="rId4" action="ppaction://hlinksldjump"/>
              <a:extLst>
                <a:ext uri="{FF2B5EF4-FFF2-40B4-BE49-F238E27FC236}">
                  <a16:creationId xmlns:a16="http://schemas.microsoft.com/office/drawing/2014/main" id="{7DC83641-4995-45E6-A93F-B49D8A6B487E}"/>
                </a:ext>
              </a:extLst>
            </p:cNvPr>
            <p:cNvSpPr txBox="1">
              <a:spLocks/>
            </p:cNvSpPr>
            <p:nvPr/>
          </p:nvSpPr>
          <p:spPr>
            <a:xfrm>
              <a:off x="1574361" y="395915"/>
              <a:ext cx="1891413" cy="626053"/>
            </a:xfrm>
            <a:prstGeom prst="roundRect">
              <a:avLst/>
            </a:prstGeom>
            <a:solidFill>
              <a:srgbClr val="FCAC0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chemeClr val="bg1"/>
                  </a:solidFill>
                  <a:latin typeface="Comic Sans MS" panose="030F0702030302020204" pitchFamily="66" charset="0"/>
                  <a:ea typeface="王漢宗特圓體繁" panose="02020300000000000000" pitchFamily="18" charset="-120"/>
                </a:rPr>
                <a:t>Reading</a:t>
              </a:r>
              <a:endParaRPr lang="zh-TW" alt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王漢宗特圓體繁" panose="02020300000000000000" pitchFamily="18" charset="-120"/>
              </a:endParaRPr>
            </a:p>
          </p:txBody>
        </p:sp>
        <p:sp>
          <p:nvSpPr>
            <p:cNvPr id="23" name="直線圖說文字 2 (無框線) 22"/>
            <p:cNvSpPr/>
            <p:nvPr/>
          </p:nvSpPr>
          <p:spPr>
            <a:xfrm flipH="1">
              <a:off x="3143735" y="587881"/>
              <a:ext cx="322039" cy="306769"/>
            </a:xfrm>
            <a:prstGeom prst="callout2">
              <a:avLst>
                <a:gd name="adj1" fmla="val 42733"/>
                <a:gd name="adj2" fmla="val -8333"/>
                <a:gd name="adj3" fmla="val 42733"/>
                <a:gd name="adj4" fmla="val -57191"/>
                <a:gd name="adj5" fmla="val 350649"/>
                <a:gd name="adj6" fmla="val -16007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302333" y="1210820"/>
            <a:ext cx="3250163" cy="744714"/>
            <a:chOff x="302333" y="1210820"/>
            <a:chExt cx="3250163" cy="744714"/>
          </a:xfrm>
        </p:grpSpPr>
        <p:sp>
          <p:nvSpPr>
            <p:cNvPr id="8" name="標題 1">
              <a:hlinkClick r:id="rId5" action="ppaction://hlinksldjump"/>
              <a:extLst>
                <a:ext uri="{FF2B5EF4-FFF2-40B4-BE49-F238E27FC236}">
                  <a16:creationId xmlns:a16="http://schemas.microsoft.com/office/drawing/2014/main" id="{D8F10281-571F-4BF7-B7F0-2A0C96BC0DE5}"/>
                </a:ext>
              </a:extLst>
            </p:cNvPr>
            <p:cNvSpPr txBox="1">
              <a:spLocks/>
            </p:cNvSpPr>
            <p:nvPr/>
          </p:nvSpPr>
          <p:spPr>
            <a:xfrm>
              <a:off x="302333" y="1210820"/>
              <a:ext cx="2850770" cy="626053"/>
            </a:xfrm>
            <a:prstGeom prst="roundRect">
              <a:avLst/>
            </a:prstGeom>
            <a:solidFill>
              <a:schemeClr val="accent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Theme words</a:t>
              </a:r>
              <a:endParaRPr lang="zh-TW" altLang="en-US" sz="32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27" name="直線接點 26"/>
            <p:cNvCxnSpPr/>
            <p:nvPr/>
          </p:nvCxnSpPr>
          <p:spPr>
            <a:xfrm>
              <a:off x="3163613" y="1624122"/>
              <a:ext cx="388883" cy="33141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群組 38"/>
          <p:cNvGrpSpPr/>
          <p:nvPr/>
        </p:nvGrpSpPr>
        <p:grpSpPr>
          <a:xfrm>
            <a:off x="293488" y="2144390"/>
            <a:ext cx="2757717" cy="626053"/>
            <a:chOff x="293488" y="2144390"/>
            <a:chExt cx="2757717" cy="626053"/>
          </a:xfrm>
        </p:grpSpPr>
        <p:sp>
          <p:nvSpPr>
            <p:cNvPr id="11" name="標題 1">
              <a:hlinkClick r:id="rId6" action="ppaction://hlinksldjump"/>
              <a:extLst>
                <a:ext uri="{FF2B5EF4-FFF2-40B4-BE49-F238E27FC236}">
                  <a16:creationId xmlns:a16="http://schemas.microsoft.com/office/drawing/2014/main" id="{884E68B5-71AD-4DCA-9863-E11EB439FD3D}"/>
                </a:ext>
              </a:extLst>
            </p:cNvPr>
            <p:cNvSpPr txBox="1">
              <a:spLocks/>
            </p:cNvSpPr>
            <p:nvPr/>
          </p:nvSpPr>
          <p:spPr>
            <a:xfrm>
              <a:off x="293488" y="2144390"/>
              <a:ext cx="2561745" cy="626053"/>
            </a:xfrm>
            <a:prstGeom prst="roundRect">
              <a:avLst/>
            </a:prstGeom>
            <a:solidFill>
              <a:srgbClr val="FCAC0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Storybooks </a:t>
              </a:r>
              <a:endParaRPr lang="zh-TW" altLang="en-US" sz="32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29" name="直線接點 28"/>
            <p:cNvCxnSpPr>
              <a:stCxn id="11" idx="3"/>
            </p:cNvCxnSpPr>
            <p:nvPr/>
          </p:nvCxnSpPr>
          <p:spPr>
            <a:xfrm>
              <a:off x="2855233" y="2457417"/>
              <a:ext cx="19597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群組 39"/>
          <p:cNvGrpSpPr/>
          <p:nvPr/>
        </p:nvGrpSpPr>
        <p:grpSpPr>
          <a:xfrm>
            <a:off x="1574360" y="3129082"/>
            <a:ext cx="1794204" cy="626053"/>
            <a:chOff x="1574360" y="3129082"/>
            <a:chExt cx="1794204" cy="626053"/>
          </a:xfrm>
        </p:grpSpPr>
        <p:sp>
          <p:nvSpPr>
            <p:cNvPr id="17" name="標題 1">
              <a:hlinkClick r:id="rId7" action="ppaction://hlinksldjump"/>
              <a:extLst>
                <a:ext uri="{FF2B5EF4-FFF2-40B4-BE49-F238E27FC236}">
                  <a16:creationId xmlns:a16="http://schemas.microsoft.com/office/drawing/2014/main" id="{03417B2B-CD2F-44E7-AEB3-AFE1D3F5146B}"/>
                </a:ext>
              </a:extLst>
            </p:cNvPr>
            <p:cNvSpPr txBox="1">
              <a:spLocks/>
            </p:cNvSpPr>
            <p:nvPr/>
          </p:nvSpPr>
          <p:spPr>
            <a:xfrm>
              <a:off x="1574360" y="3129082"/>
              <a:ext cx="1148976" cy="626053"/>
            </a:xfrm>
            <a:prstGeom prst="roundRect">
              <a:avLst/>
            </a:prstGeom>
            <a:solidFill>
              <a:schemeClr val="accent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DIY</a:t>
              </a:r>
              <a:endParaRPr lang="zh-TW" altLang="en-US" sz="32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33" name="直線接點 32"/>
            <p:cNvCxnSpPr/>
            <p:nvPr/>
          </p:nvCxnSpPr>
          <p:spPr>
            <a:xfrm flipV="1">
              <a:off x="2733846" y="3258207"/>
              <a:ext cx="634718" cy="18390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群組 40"/>
          <p:cNvGrpSpPr/>
          <p:nvPr/>
        </p:nvGrpSpPr>
        <p:grpSpPr>
          <a:xfrm>
            <a:off x="4126699" y="3744625"/>
            <a:ext cx="2662983" cy="1036476"/>
            <a:chOff x="4126699" y="3744625"/>
            <a:chExt cx="2662983" cy="1036476"/>
          </a:xfrm>
        </p:grpSpPr>
        <p:sp>
          <p:nvSpPr>
            <p:cNvPr id="13" name="標題 1">
              <a:hlinkClick r:id="rId8" action="ppaction://hlinksldjump"/>
              <a:extLst>
                <a:ext uri="{FF2B5EF4-FFF2-40B4-BE49-F238E27FC236}">
                  <a16:creationId xmlns:a16="http://schemas.microsoft.com/office/drawing/2014/main" id="{2EC26F78-0493-4A21-8926-008D3882FFA9}"/>
                </a:ext>
              </a:extLst>
            </p:cNvPr>
            <p:cNvSpPr txBox="1">
              <a:spLocks/>
            </p:cNvSpPr>
            <p:nvPr/>
          </p:nvSpPr>
          <p:spPr>
            <a:xfrm>
              <a:off x="4126699" y="4155048"/>
              <a:ext cx="2662983" cy="626053"/>
            </a:xfrm>
            <a:prstGeom prst="roundRect">
              <a:avLst/>
            </a:prstGeom>
            <a:solidFill>
              <a:schemeClr val="accent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生活素養討論</a:t>
              </a:r>
              <a:r>
                <a:rPr lang="en-US" altLang="zh-TW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8" name="直線接點 37"/>
            <p:cNvCxnSpPr/>
            <p:nvPr/>
          </p:nvCxnSpPr>
          <p:spPr>
            <a:xfrm>
              <a:off x="4787461" y="3744625"/>
              <a:ext cx="194441" cy="39991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群組 41"/>
          <p:cNvGrpSpPr/>
          <p:nvPr/>
        </p:nvGrpSpPr>
        <p:grpSpPr>
          <a:xfrm>
            <a:off x="2056009" y="3991325"/>
            <a:ext cx="1409765" cy="626053"/>
            <a:chOff x="2056009" y="3991325"/>
            <a:chExt cx="1409765" cy="626053"/>
          </a:xfrm>
        </p:grpSpPr>
        <p:sp>
          <p:nvSpPr>
            <p:cNvPr id="15" name="標題 1">
              <a:hlinkClick r:id="rId9" action="ppaction://hlinksldjump"/>
              <a:extLst>
                <a:ext uri="{FF2B5EF4-FFF2-40B4-BE49-F238E27FC236}">
                  <a16:creationId xmlns:a16="http://schemas.microsoft.com/office/drawing/2014/main" id="{19940ED2-EA26-4A7F-A8D3-14298D13D565}"/>
                </a:ext>
              </a:extLst>
            </p:cNvPr>
            <p:cNvSpPr txBox="1">
              <a:spLocks/>
            </p:cNvSpPr>
            <p:nvPr/>
          </p:nvSpPr>
          <p:spPr>
            <a:xfrm>
              <a:off x="2056009" y="3991325"/>
              <a:ext cx="1409765" cy="626053"/>
            </a:xfrm>
            <a:prstGeom prst="roundRect">
              <a:avLst/>
            </a:prstGeom>
            <a:solidFill>
              <a:srgbClr val="FCAC0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Songs </a:t>
              </a:r>
              <a:endParaRPr lang="zh-TW" altLang="en-US" sz="32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" name="直線圖說文字 2 (無框線) 42"/>
            <p:cNvSpPr/>
            <p:nvPr/>
          </p:nvSpPr>
          <p:spPr>
            <a:xfrm flipH="1" flipV="1">
              <a:off x="3143734" y="4144538"/>
              <a:ext cx="322039" cy="306769"/>
            </a:xfrm>
            <a:prstGeom prst="callout2">
              <a:avLst>
                <a:gd name="adj1" fmla="val 42733"/>
                <a:gd name="adj2" fmla="val -8333"/>
                <a:gd name="adj3" fmla="val 42733"/>
                <a:gd name="adj4" fmla="val -57191"/>
                <a:gd name="adj5" fmla="val 234160"/>
                <a:gd name="adj6" fmla="val -11438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075" name="Picture 3" descr="C:\Users\rachel.yu\Desktop\Rachel\202107-12\110節慶資源\中秋節\美編檔案\月餅-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05" y="507574"/>
            <a:ext cx="853743" cy="8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achel.yu\Desktop\Rachel\202107-12\110節慶資源\中秋節\美編檔案\吃一半月餅-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207">
            <a:off x="8157583" y="198724"/>
            <a:ext cx="853743" cy="8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achel.yu\Desktop\Rachel\202107-12\110節慶資源\中秋節\美編檔案\LINE中秋節柚子-0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448">
            <a:off x="104976" y="3578246"/>
            <a:ext cx="1176530" cy="11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群組 57"/>
          <p:cNvGrpSpPr/>
          <p:nvPr/>
        </p:nvGrpSpPr>
        <p:grpSpPr>
          <a:xfrm>
            <a:off x="4128872" y="507574"/>
            <a:ext cx="3295350" cy="1134933"/>
            <a:chOff x="4128872" y="507574"/>
            <a:chExt cx="3295350" cy="1134933"/>
          </a:xfrm>
        </p:grpSpPr>
        <p:sp>
          <p:nvSpPr>
            <p:cNvPr id="14" name="標題 1">
              <a:hlinkClick r:id="rId13" action="ppaction://hlinksldjump"/>
              <a:extLst>
                <a:ext uri="{FF2B5EF4-FFF2-40B4-BE49-F238E27FC236}">
                  <a16:creationId xmlns:a16="http://schemas.microsoft.com/office/drawing/2014/main" id="{6890A575-0950-428C-B828-41E3980A525F}"/>
                </a:ext>
              </a:extLst>
            </p:cNvPr>
            <p:cNvSpPr txBox="1">
              <a:spLocks/>
            </p:cNvSpPr>
            <p:nvPr/>
          </p:nvSpPr>
          <p:spPr>
            <a:xfrm>
              <a:off x="4128872" y="507574"/>
              <a:ext cx="3295350" cy="626053"/>
            </a:xfrm>
            <a:prstGeom prst="roundRect">
              <a:avLst/>
            </a:prstGeom>
            <a:solidFill>
              <a:schemeClr val="accent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FunTube</a:t>
              </a:r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看世界</a:t>
              </a:r>
            </a:p>
          </p:txBody>
        </p:sp>
        <p:cxnSp>
          <p:nvCxnSpPr>
            <p:cNvPr id="48" name="直線接點 47"/>
            <p:cNvCxnSpPr/>
            <p:nvPr/>
          </p:nvCxnSpPr>
          <p:spPr>
            <a:xfrm flipH="1">
              <a:off x="4645572" y="1153951"/>
              <a:ext cx="141890" cy="48855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群組 58"/>
          <p:cNvGrpSpPr/>
          <p:nvPr/>
        </p:nvGrpSpPr>
        <p:grpSpPr>
          <a:xfrm>
            <a:off x="5139559" y="1329481"/>
            <a:ext cx="1969748" cy="647073"/>
            <a:chOff x="5139559" y="1329481"/>
            <a:chExt cx="1969748" cy="647073"/>
          </a:xfrm>
        </p:grpSpPr>
        <p:sp>
          <p:nvSpPr>
            <p:cNvPr id="10" name="標題 1">
              <a:hlinkClick r:id="rId14" action="ppaction://hlinksldjump"/>
              <a:extLst>
                <a:ext uri="{FF2B5EF4-FFF2-40B4-BE49-F238E27FC236}">
                  <a16:creationId xmlns:a16="http://schemas.microsoft.com/office/drawing/2014/main" id="{6606941D-8231-4D99-89D0-DA93041ECA09}"/>
                </a:ext>
              </a:extLst>
            </p:cNvPr>
            <p:cNvSpPr txBox="1">
              <a:spLocks/>
            </p:cNvSpPr>
            <p:nvPr/>
          </p:nvSpPr>
          <p:spPr>
            <a:xfrm>
              <a:off x="5535738" y="1329481"/>
              <a:ext cx="1573569" cy="626053"/>
            </a:xfrm>
            <a:prstGeom prst="roundRect">
              <a:avLst/>
            </a:prstGeom>
            <a:solidFill>
              <a:srgbClr val="FCAC0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Videos </a:t>
              </a:r>
              <a:endParaRPr lang="zh-TW" altLang="en-US" sz="32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>
            <a:xfrm flipH="1">
              <a:off x="5139559" y="1663527"/>
              <a:ext cx="375159" cy="3130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群組 59"/>
          <p:cNvGrpSpPr/>
          <p:nvPr/>
        </p:nvGrpSpPr>
        <p:grpSpPr>
          <a:xfrm>
            <a:off x="5441148" y="2142092"/>
            <a:ext cx="3404027" cy="626053"/>
            <a:chOff x="5441148" y="2142092"/>
            <a:chExt cx="3404027" cy="626053"/>
          </a:xfrm>
        </p:grpSpPr>
        <p:sp>
          <p:nvSpPr>
            <p:cNvPr id="19" name="標題 1">
              <a:hlinkClick r:id="rId15" action="ppaction://hlinksldjump"/>
              <a:extLst>
                <a:ext uri="{FF2B5EF4-FFF2-40B4-BE49-F238E27FC236}">
                  <a16:creationId xmlns:a16="http://schemas.microsoft.com/office/drawing/2014/main" id="{2EC26F78-0493-4A21-8926-008D3882FFA9}"/>
                </a:ext>
              </a:extLst>
            </p:cNvPr>
            <p:cNvSpPr txBox="1">
              <a:spLocks/>
            </p:cNvSpPr>
            <p:nvPr/>
          </p:nvSpPr>
          <p:spPr>
            <a:xfrm>
              <a:off x="6066336" y="2142092"/>
              <a:ext cx="2778839" cy="626053"/>
            </a:xfrm>
            <a:prstGeom prst="roundRect">
              <a:avLst/>
            </a:prstGeom>
            <a:solidFill>
              <a:schemeClr val="accent5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數位互動練習</a:t>
              </a:r>
              <a:r>
                <a:rPr lang="en-US" altLang="zh-TW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4" name="直線接點 53"/>
            <p:cNvCxnSpPr/>
            <p:nvPr/>
          </p:nvCxnSpPr>
          <p:spPr>
            <a:xfrm flipV="1">
              <a:off x="5441148" y="2457417"/>
              <a:ext cx="593655" cy="9586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文字方塊 66"/>
          <p:cNvSpPr txBox="1"/>
          <p:nvPr/>
        </p:nvSpPr>
        <p:spPr>
          <a:xfrm>
            <a:off x="122459" y="4650158"/>
            <a:ext cx="1451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↑點擊回此頁面</a:t>
            </a:r>
          </a:p>
        </p:txBody>
      </p:sp>
    </p:spTree>
    <p:extLst>
      <p:ext uri="{BB962C8B-B14F-4D97-AF65-F5344CB8AC3E}">
        <p14:creationId xmlns:p14="http://schemas.microsoft.com/office/powerpoint/2010/main" val="3772789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304801" y="326571"/>
            <a:ext cx="1608186" cy="42454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omic Sans MS" panose="030F0702030302020204" pitchFamily="66" charset="0"/>
              </a:rPr>
              <a:t>Advanced</a:t>
            </a:r>
            <a:endParaRPr lang="zh-TW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-9331" y="4846219"/>
            <a:ext cx="303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此為網路資源，請點擊圖查看原影片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379182" y="880172"/>
            <a:ext cx="3702962" cy="1792837"/>
            <a:chOff x="379182" y="2877135"/>
            <a:chExt cx="3702962" cy="1792837"/>
          </a:xfrm>
        </p:grpSpPr>
        <p:pic>
          <p:nvPicPr>
            <p:cNvPr id="14" name="Picture 4" descr="I Took the Moon for a Walk: Carolyn Curtis, Alison Jay: 9781846862007:  Amazon.com: Books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2" y="2877135"/>
              <a:ext cx="1792837" cy="1792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2168078" y="2877135"/>
              <a:ext cx="19140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I Took the Moon for a Walk</a:t>
              </a:r>
            </a:p>
            <a:p>
              <a:endParaRPr lang="en-US" altLang="zh-TW" sz="1600" i="1" dirty="0">
                <a:solidFill>
                  <a:srgbClr val="0070C0"/>
                </a:solidFill>
              </a:endParaRPr>
            </a:p>
            <a:p>
              <a:r>
                <a:rPr lang="en-US" altLang="zh-TW" sz="1600" i="1" dirty="0">
                  <a:solidFill>
                    <a:srgbClr val="0070C0"/>
                  </a:solidFill>
                </a:rPr>
                <a:t>by Carolyn Curtis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336332" y="2974429"/>
            <a:ext cx="3520965" cy="1757078"/>
            <a:chOff x="336332" y="2974429"/>
            <a:chExt cx="3520965" cy="1757078"/>
          </a:xfrm>
        </p:grpSpPr>
        <p:sp>
          <p:nvSpPr>
            <p:cNvPr id="16" name="圓角矩形 15"/>
            <p:cNvSpPr/>
            <p:nvPr/>
          </p:nvSpPr>
          <p:spPr>
            <a:xfrm>
              <a:off x="336332" y="2974429"/>
              <a:ext cx="3079530" cy="1757078"/>
            </a:xfrm>
            <a:prstGeom prst="roundRect">
              <a:avLst>
                <a:gd name="adj" fmla="val 74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388652" y="3026979"/>
              <a:ext cx="3468645" cy="1679278"/>
              <a:chOff x="388652" y="2909205"/>
              <a:chExt cx="3468645" cy="1679278"/>
            </a:xfrm>
          </p:grpSpPr>
          <p:pic>
            <p:nvPicPr>
              <p:cNvPr id="18" name="Picture 6" descr="Mooncake (Moonbear Books): Asch, Frank, Asch, Frank: 9780689835179:  Amazon.com: Books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652" y="2909205"/>
                <a:ext cx="1618824" cy="16792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矩形 18"/>
              <p:cNvSpPr/>
              <p:nvPr/>
            </p:nvSpPr>
            <p:spPr>
              <a:xfrm>
                <a:off x="2007476" y="2909205"/>
                <a:ext cx="1849821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000" dirty="0"/>
                  <a:t>Mooncake</a:t>
                </a:r>
                <a:endParaRPr lang="en-US" altLang="zh-TW" sz="1600" i="1" dirty="0">
                  <a:solidFill>
                    <a:srgbClr val="0070C0"/>
                  </a:solidFill>
                </a:endParaRPr>
              </a:p>
              <a:p>
                <a:endParaRPr lang="en-US" altLang="zh-TW" sz="1600" i="1" dirty="0">
                  <a:solidFill>
                    <a:srgbClr val="0070C0"/>
                  </a:solidFill>
                </a:endParaRPr>
              </a:p>
              <a:p>
                <a:r>
                  <a:rPr lang="en-US" altLang="zh-TW" sz="1600" i="1" dirty="0">
                    <a:solidFill>
                      <a:srgbClr val="0070C0"/>
                    </a:solidFill>
                  </a:rPr>
                  <a:t>by Frank Asch</a:t>
                </a:r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4882919" y="2895600"/>
            <a:ext cx="3698309" cy="1817655"/>
            <a:chOff x="379182" y="2895600"/>
            <a:chExt cx="3698309" cy="1817655"/>
          </a:xfrm>
        </p:grpSpPr>
        <p:pic>
          <p:nvPicPr>
            <p:cNvPr id="21" name="Picture 8" descr="Bringing Down the Moon: Emmett, Jonathan, Cabban, Vanessa: 9780744589504:  Amazon.com: Books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2" y="2895600"/>
              <a:ext cx="1250843" cy="1817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1630025" y="2908429"/>
              <a:ext cx="24474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Bringing Down the Moon</a:t>
              </a:r>
            </a:p>
            <a:p>
              <a:endParaRPr lang="en-US" altLang="zh-TW" sz="1600" i="1" dirty="0">
                <a:solidFill>
                  <a:srgbClr val="0070C0"/>
                </a:solidFill>
              </a:endParaRPr>
            </a:p>
            <a:p>
              <a:r>
                <a:rPr lang="en-US" altLang="zh-TW" sz="1600" i="1" dirty="0">
                  <a:solidFill>
                    <a:srgbClr val="0070C0"/>
                  </a:solidFill>
                </a:rPr>
                <a:t>by Jonathan Emmett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4813739" y="675408"/>
            <a:ext cx="4244734" cy="2146622"/>
            <a:chOff x="4813739" y="675408"/>
            <a:chExt cx="4244734" cy="2146622"/>
          </a:xfrm>
        </p:grpSpPr>
        <p:sp>
          <p:nvSpPr>
            <p:cNvPr id="26" name="圓角矩形 25"/>
            <p:cNvSpPr/>
            <p:nvPr/>
          </p:nvSpPr>
          <p:spPr>
            <a:xfrm>
              <a:off x="4813739" y="675408"/>
              <a:ext cx="3857296" cy="2146622"/>
            </a:xfrm>
            <a:prstGeom prst="roundRect">
              <a:avLst>
                <a:gd name="adj" fmla="val 74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22"/>
            <p:cNvGrpSpPr/>
            <p:nvPr/>
          </p:nvGrpSpPr>
          <p:grpSpPr>
            <a:xfrm>
              <a:off x="4876799" y="740229"/>
              <a:ext cx="4181674" cy="1990882"/>
              <a:chOff x="4876799" y="740229"/>
              <a:chExt cx="4181674" cy="1990882"/>
            </a:xfrm>
          </p:grpSpPr>
          <p:pic>
            <p:nvPicPr>
              <p:cNvPr id="24" name="Picture 10" descr="The Shadow in the Moon: Matula, Christina, Law, Pearl: 9781580897464:  Amazon.com: Books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799" y="780508"/>
                <a:ext cx="1734208" cy="1950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矩形 24"/>
              <p:cNvSpPr/>
              <p:nvPr/>
            </p:nvSpPr>
            <p:spPr>
              <a:xfrm>
                <a:off x="6611007" y="740229"/>
                <a:ext cx="244746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000" dirty="0"/>
                  <a:t>The Shadow in the Moon</a:t>
                </a:r>
              </a:p>
              <a:p>
                <a:endParaRPr lang="en-US" altLang="zh-TW" sz="1600" i="1" dirty="0">
                  <a:solidFill>
                    <a:srgbClr val="0070C0"/>
                  </a:solidFill>
                </a:endParaRPr>
              </a:p>
              <a:p>
                <a:r>
                  <a:rPr lang="en-US" altLang="zh-TW" sz="1600" i="1" dirty="0">
                    <a:solidFill>
                      <a:srgbClr val="0070C0"/>
                    </a:solidFill>
                  </a:rPr>
                  <a:t>by Christina </a:t>
                </a:r>
                <a:r>
                  <a:rPr lang="en-US" altLang="zh-TW" sz="1600" i="1" dirty="0" err="1">
                    <a:solidFill>
                      <a:srgbClr val="0070C0"/>
                    </a:solidFill>
                  </a:rPr>
                  <a:t>Matula</a:t>
                </a:r>
                <a:endParaRPr lang="en-US" altLang="zh-TW" sz="1600" i="1" dirty="0">
                  <a:solidFill>
                    <a:srgbClr val="0070C0"/>
                  </a:solidFill>
                </a:endParaRPr>
              </a:p>
            </p:txBody>
          </p:sp>
        </p:grpSp>
      </p:grpSp>
      <p:pic>
        <p:nvPicPr>
          <p:cNvPr id="29" name="Picture 5" descr="C:\Users\rachel.yu\Desktop\Rachel\202107-12\110節慶資源\中秋節\美編檔案\LINE中秋節柚子-0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4645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922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-1" y="1713187"/>
            <a:ext cx="9143999" cy="151349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</a:rPr>
              <a:t>Do It Yourself!</a:t>
            </a:r>
          </a:p>
        </p:txBody>
      </p:sp>
    </p:spTree>
    <p:extLst>
      <p:ext uri="{BB962C8B-B14F-4D97-AF65-F5344CB8AC3E}">
        <p14:creationId xmlns:p14="http://schemas.microsoft.com/office/powerpoint/2010/main" val="918489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0660" y="228652"/>
            <a:ext cx="8332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Comic Sans MS" panose="030F0702030302020204" pitchFamily="66" charset="0"/>
              </a:rPr>
              <a:t>Discover the moon phases with Oreo Cookies!!!</a:t>
            </a:r>
            <a:endParaRPr lang="zh-TW" altLang="en-US" sz="2800" b="1" dirty="0">
              <a:latin typeface="Comic Sans MS" panose="030F0702030302020204" pitchFamily="66" charset="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243588" y="802697"/>
            <a:ext cx="3004458" cy="3107930"/>
            <a:chOff x="279917" y="782501"/>
            <a:chExt cx="3004458" cy="3107930"/>
          </a:xfrm>
        </p:grpSpPr>
        <p:pic>
          <p:nvPicPr>
            <p:cNvPr id="1026" name="Picture 2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4" r="3744"/>
            <a:stretch/>
          </p:blipFill>
          <p:spPr bwMode="auto">
            <a:xfrm>
              <a:off x="279917" y="782501"/>
              <a:ext cx="3004458" cy="265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816427" y="3311549"/>
              <a:ext cx="1931437" cy="578882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From </a:t>
              </a:r>
              <a:r>
                <a:rPr lang="en-US" altLang="zh-TW" b="1" dirty="0" err="1">
                  <a:solidFill>
                    <a:srgbClr val="663300"/>
                  </a:solidFill>
                </a:rPr>
                <a:t>OPTICSCENTRAL</a:t>
              </a:r>
              <a:endParaRPr lang="en-US" altLang="zh-TW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click to read more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958307" y="938612"/>
            <a:ext cx="2960551" cy="2827941"/>
            <a:chOff x="4015790" y="782501"/>
            <a:chExt cx="2960551" cy="2827941"/>
          </a:xfrm>
        </p:grpSpPr>
        <p:pic>
          <p:nvPicPr>
            <p:cNvPr id="2052" name="Picture 4" descr="https://i.pinimg.com/564x/75/1e/c8/751ec8821d9a763eaf99698dc928fed5.jpg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" t="12778" r="1636"/>
            <a:stretch/>
          </p:blipFill>
          <p:spPr bwMode="auto">
            <a:xfrm>
              <a:off x="4015790" y="782501"/>
              <a:ext cx="2960551" cy="2438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4420879" y="3031560"/>
              <a:ext cx="2150371" cy="578882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From </a:t>
              </a:r>
              <a:r>
                <a:rPr lang="en-US" altLang="zh-TW" b="1" dirty="0" err="1">
                  <a:solidFill>
                    <a:srgbClr val="663300"/>
                  </a:solidFill>
                </a:rPr>
                <a:t>theSTEMlaboratory</a:t>
              </a:r>
              <a:endParaRPr lang="en-US" altLang="zh-TW" b="1" dirty="0">
                <a:solidFill>
                  <a:srgbClr val="663300"/>
                </a:solidFill>
              </a:endParaRP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click to read more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257715" y="3910627"/>
            <a:ext cx="5677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All you need is </a:t>
            </a:r>
            <a:r>
              <a:rPr lang="en-US" altLang="zh-TW" sz="1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 bag of Oreo cookies</a:t>
            </a:r>
            <a:r>
              <a:rPr lang="en-US" altLang="zh-TW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Then you can discover the moon in a tasty way~</a:t>
            </a:r>
          </a:p>
          <a:p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可以搭配中秋節海報，運用好吃又好玩的方式認識月相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-9331" y="4846219"/>
            <a:ext cx="4105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此為網路資源，請查看原文，有相關活動詳細說明</a:t>
            </a:r>
          </a:p>
        </p:txBody>
      </p:sp>
    </p:spTree>
    <p:extLst>
      <p:ext uri="{BB962C8B-B14F-4D97-AF65-F5344CB8AC3E}">
        <p14:creationId xmlns:p14="http://schemas.microsoft.com/office/powerpoint/2010/main" val="652108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207172"/>
            <a:ext cx="9144000" cy="2725770"/>
          </a:xfrm>
          <a:prstGeom prst="rect">
            <a:avLst/>
          </a:prstGeom>
          <a:solidFill>
            <a:srgbClr val="F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069768" y="505197"/>
            <a:ext cx="3778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中秋節月亮起飛了</a:t>
            </a:r>
            <a:r>
              <a:rPr lang="en-US" altLang="zh-TW" sz="2800" b="1" dirty="0">
                <a:latin typeface="Comic Sans MS" panose="030F0702030302020204" pitchFamily="66" charset="0"/>
                <a:ea typeface="微軟正黑體" panose="020B0604030504040204" pitchFamily="34" charset="-120"/>
              </a:rPr>
              <a:t>DIY</a:t>
            </a:r>
            <a:endParaRPr lang="zh-TW" altLang="en-US" sz="2800" b="1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25001" y="332483"/>
            <a:ext cx="2647352" cy="1767157"/>
            <a:chOff x="325001" y="1050880"/>
            <a:chExt cx="2647352" cy="1767157"/>
          </a:xfrm>
        </p:grpSpPr>
        <p:pic>
          <p:nvPicPr>
            <p:cNvPr id="3074" name="Picture 2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4" t="22839" r="55163" b="54322"/>
            <a:stretch/>
          </p:blipFill>
          <p:spPr bwMode="auto">
            <a:xfrm>
              <a:off x="325001" y="1050880"/>
              <a:ext cx="2647352" cy="14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823830" y="2239155"/>
              <a:ext cx="1649694" cy="578882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From </a:t>
              </a:r>
              <a:r>
                <a:rPr lang="zh-TW" altLang="en-US" b="1" dirty="0">
                  <a:solidFill>
                    <a:srgbClr val="66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蠟筆哥哥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click to read more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3069768" y="1134036"/>
            <a:ext cx="599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材料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保麗龍球、顏料、毛根、吸管、紙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白色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製作完成後，可以進行班級比賽等增加節慶教學的趣味性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-9331" y="4846219"/>
            <a:ext cx="4105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此為網路資源，請查看原文，有相關活動詳細說明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3069767" y="2453579"/>
            <a:ext cx="3778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atin typeface="Comic Sans MS" panose="030F0702030302020204" pitchFamily="66" charset="0"/>
                <a:ea typeface="微軟正黑體" panose="020B0604030504040204" pitchFamily="34" charset="-120"/>
              </a:rPr>
              <a:t>月兔搗麻糬動起來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842492" y="3091757"/>
            <a:ext cx="5999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材料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紙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黃色、黑色、白色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、金屬束帶</a:t>
            </a:r>
            <a:endPara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簡單的手作機關，讓月兔動起來，也可發揮創意做成吳剛伐桂等其他中秋節勞作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5455096" y="2324433"/>
            <a:ext cx="3515574" cy="2617840"/>
            <a:chOff x="5455096" y="2324433"/>
            <a:chExt cx="3515574" cy="2617840"/>
          </a:xfrm>
        </p:grpSpPr>
        <p:pic>
          <p:nvPicPr>
            <p:cNvPr id="3076" name="Picture 4" descr="https://i.pinimg.com/564x/55/db/a8/55dba8ea51037f7279629597bcdc323d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290" y="2324433"/>
              <a:ext cx="1963380" cy="261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5455096" y="4115697"/>
              <a:ext cx="1813624" cy="81724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click to read more</a:t>
              </a: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原文為日文，可用網頁翻譯方便閱讀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692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2469930"/>
            <a:ext cx="9144000" cy="2463011"/>
          </a:xfrm>
          <a:prstGeom prst="rect">
            <a:avLst/>
          </a:prstGeom>
          <a:solidFill>
            <a:srgbClr val="F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571001" y="431627"/>
            <a:ext cx="5125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Paper Rabbit Origami 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摺紙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38938" y="1060466"/>
            <a:ext cx="5253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材料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色紙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顏色不拘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摺紙完成後，發揮創意裝飾自己的玉兔，可以作為教室佈置的素材喔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-9331" y="4846219"/>
            <a:ext cx="4105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此為網路資源，請查看原文，有相關活動詳細說明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77757" y="2985428"/>
            <a:ext cx="5125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Paper Moon Origami 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摺紙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3976" y="3772894"/>
            <a:ext cx="551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材料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色紙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顏色不拘</a:t>
            </a:r>
            <a:r>
              <a:rPr lang="en-US" altLang="zh-TW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r"/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摺紙完成後，可以和上面的紙玉兔組合成中秋節佈置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5645472" y="2649790"/>
            <a:ext cx="3246601" cy="2264046"/>
            <a:chOff x="5645472" y="2733870"/>
            <a:chExt cx="3246601" cy="2264046"/>
          </a:xfrm>
        </p:grpSpPr>
        <p:pic>
          <p:nvPicPr>
            <p:cNvPr id="4099" name="Picture 3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6" t="22047" r="54461" b="53585"/>
            <a:stretch/>
          </p:blipFill>
          <p:spPr bwMode="auto">
            <a:xfrm>
              <a:off x="5645472" y="2733870"/>
              <a:ext cx="3246601" cy="1827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6443925" y="4419034"/>
              <a:ext cx="1649694" cy="578882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From </a:t>
              </a:r>
              <a:r>
                <a:rPr lang="en-GB" altLang="zh-TW" b="1" dirty="0">
                  <a:solidFill>
                    <a:srgbClr val="66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Origami UP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click to read more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430400" y="298518"/>
            <a:ext cx="2987957" cy="2050703"/>
            <a:chOff x="430400" y="245968"/>
            <a:chExt cx="2987957" cy="2050703"/>
          </a:xfrm>
        </p:grpSpPr>
        <p:pic>
          <p:nvPicPr>
            <p:cNvPr id="4098" name="Picture 2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8" t="44587" r="55044" b="31727"/>
            <a:stretch/>
          </p:blipFill>
          <p:spPr bwMode="auto">
            <a:xfrm>
              <a:off x="430400" y="245968"/>
              <a:ext cx="2987957" cy="1714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1053442" y="1717789"/>
              <a:ext cx="1741871" cy="578882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From </a:t>
              </a:r>
              <a:r>
                <a:rPr lang="en-GB" altLang="zh-TW" b="1" dirty="0" err="1">
                  <a:solidFill>
                    <a:srgbClr val="66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N2Q</a:t>
              </a:r>
              <a:r>
                <a:rPr lang="en-GB" altLang="zh-TW" b="1" dirty="0">
                  <a:solidFill>
                    <a:srgbClr val="66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VIDEO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click to read more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5" descr="C:\Users\rachel.yu\Desktop\Rachel\202107-12\110節慶資源\中秋節\美編檔案\LINE中秋節柚子-0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4645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753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0" y="1909677"/>
            <a:ext cx="9144000" cy="109628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</a:rPr>
              <a:t>Sing along!</a:t>
            </a:r>
            <a:endParaRPr lang="zh-TW" altLang="en-US" sz="72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18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17980" r="32877" b="22841"/>
          <a:stretch/>
        </p:blipFill>
        <p:spPr bwMode="auto">
          <a:xfrm>
            <a:off x="302548" y="372950"/>
            <a:ext cx="6508156" cy="445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 rot="19998385">
            <a:off x="6583410" y="1678616"/>
            <a:ext cx="496627" cy="663766"/>
            <a:chOff x="7271321" y="2011709"/>
            <a:chExt cx="496627" cy="66376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63C5EA56-2A69-4D7B-A9FE-1DDC74CD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9481">
              <a:off x="7271321" y="2011709"/>
              <a:ext cx="496627" cy="663766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BD0F8F65-5CF4-489D-B1EA-5FCC8123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0118">
              <a:off x="7299737" y="2133032"/>
              <a:ext cx="402237" cy="402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352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597828" y="461239"/>
            <a:ext cx="3101813" cy="2222591"/>
            <a:chOff x="597828" y="566339"/>
            <a:chExt cx="3101813" cy="2222591"/>
          </a:xfrm>
        </p:grpSpPr>
        <p:pic>
          <p:nvPicPr>
            <p:cNvPr id="6" name="圖片 5">
              <a:hlinkClick r:id="rId3"/>
              <a:extLst>
                <a:ext uri="{FF2B5EF4-FFF2-40B4-BE49-F238E27FC236}">
                  <a16:creationId xmlns:a16="http://schemas.microsoft.com/office/drawing/2014/main" id="{2E11B21F-8397-450B-B5E0-0BFB66462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828" y="566339"/>
              <a:ext cx="3101813" cy="18599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C1B9913-55BC-4DF0-8DFD-0DABFC1AA2C0}"/>
                </a:ext>
              </a:extLst>
            </p:cNvPr>
            <p:cNvSpPr txBox="1"/>
            <p:nvPr/>
          </p:nvSpPr>
          <p:spPr>
            <a:xfrm>
              <a:off x="1324912" y="2481153"/>
              <a:ext cx="16476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0" i="0" dirty="0">
                  <a:effectLst/>
                  <a:latin typeface="Comic Sans MS" panose="030F0702030302020204" pitchFamily="66" charset="0"/>
                </a:rPr>
                <a:t>The Round Moon</a:t>
              </a:r>
            </a:p>
          </p:txBody>
        </p:sp>
      </p:grpSp>
      <p:pic>
        <p:nvPicPr>
          <p:cNvPr id="4" name="Picture 5" descr="C:\Users\rachel.yu\Desktop\Rachel\202107-12\110節慶資源\中秋節\美編檔案\LINE中秋節柚子-0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4645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9331" y="4846219"/>
            <a:ext cx="303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此為網路資源，請點擊圖查看原影片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4628343" y="461239"/>
            <a:ext cx="3337645" cy="2221102"/>
            <a:chOff x="4628343" y="461239"/>
            <a:chExt cx="3337645" cy="2221102"/>
          </a:xfrm>
        </p:grpSpPr>
        <p:pic>
          <p:nvPicPr>
            <p:cNvPr id="3074" name="Picture 2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" t="17809" r="32529" b="23546"/>
            <a:stretch/>
          </p:blipFill>
          <p:spPr bwMode="auto">
            <a:xfrm>
              <a:off x="4628343" y="461239"/>
              <a:ext cx="3337645" cy="1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C1B9913-55BC-4DF0-8DFD-0DABFC1AA2C0}"/>
                </a:ext>
              </a:extLst>
            </p:cNvPr>
            <p:cNvSpPr txBox="1"/>
            <p:nvPr/>
          </p:nvSpPr>
          <p:spPr>
            <a:xfrm>
              <a:off x="5473343" y="2374564"/>
              <a:ext cx="16476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0" i="0" dirty="0">
                  <a:effectLst/>
                  <a:latin typeface="Comic Sans MS" panose="030F0702030302020204" pitchFamily="66" charset="0"/>
                </a:rPr>
                <a:t>The Moon Song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597828" y="2953407"/>
            <a:ext cx="3282213" cy="1810757"/>
            <a:chOff x="597828" y="2953407"/>
            <a:chExt cx="3282213" cy="1810757"/>
          </a:xfrm>
        </p:grpSpPr>
        <p:pic>
          <p:nvPicPr>
            <p:cNvPr id="3075" name="Picture 3">
              <a:hlinkClick r:id="rId9"/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" t="23212" r="32757" b="29231"/>
            <a:stretch/>
          </p:blipFill>
          <p:spPr bwMode="auto">
            <a:xfrm>
              <a:off x="597828" y="2953407"/>
              <a:ext cx="3282213" cy="1502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C1B9913-55BC-4DF0-8DFD-0DABFC1AA2C0}"/>
                </a:ext>
              </a:extLst>
            </p:cNvPr>
            <p:cNvSpPr txBox="1"/>
            <p:nvPr/>
          </p:nvSpPr>
          <p:spPr>
            <a:xfrm>
              <a:off x="1415112" y="4456387"/>
              <a:ext cx="16476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0" i="0" dirty="0">
                  <a:effectLst/>
                  <a:latin typeface="Comic Sans MS" panose="030F0702030302020204" pitchFamily="66" charset="0"/>
                </a:rPr>
                <a:t>The Moon Song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628343" y="2907599"/>
            <a:ext cx="4311523" cy="1702676"/>
            <a:chOff x="4628343" y="2907599"/>
            <a:chExt cx="4311523" cy="1702676"/>
          </a:xfrm>
        </p:grpSpPr>
        <p:pic>
          <p:nvPicPr>
            <p:cNvPr id="3077" name="Picture 5">
              <a:hlinkClick r:id="rId11"/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2" t="17932" r="40056" b="20385"/>
            <a:stretch/>
          </p:blipFill>
          <p:spPr bwMode="auto">
            <a:xfrm>
              <a:off x="4628343" y="2907599"/>
              <a:ext cx="2261775" cy="1702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6910661" y="3093502"/>
              <a:ext cx="20292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n-NO" altLang="zh-TW" dirty="0">
                  <a:latin typeface="Comic Sans MS" panose="030F0702030302020204" pitchFamily="66" charset="0"/>
                </a:rPr>
                <a:t>Mid Autumn Festival Folk Song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072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0" y="2025289"/>
            <a:ext cx="9144000" cy="128547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FunTube</a:t>
            </a:r>
            <a:r>
              <a:rPr lang="zh-TW" altLang="en-US" sz="72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看世界</a:t>
            </a:r>
          </a:p>
        </p:txBody>
      </p:sp>
    </p:spTree>
    <p:extLst>
      <p:ext uri="{BB962C8B-B14F-4D97-AF65-F5344CB8AC3E}">
        <p14:creationId xmlns:p14="http://schemas.microsoft.com/office/powerpoint/2010/main" val="1011446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707E0BE4-8D76-4826-B45F-0B731A645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" y="1571625"/>
            <a:ext cx="4349931" cy="2446836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4DCC52B-7A68-4920-A96E-14D4970B3944}"/>
              </a:ext>
            </a:extLst>
          </p:cNvPr>
          <p:cNvSpPr txBox="1">
            <a:spLocks/>
          </p:cNvSpPr>
          <p:nvPr/>
        </p:nvSpPr>
        <p:spPr>
          <a:xfrm>
            <a:off x="4812750" y="437286"/>
            <a:ext cx="2602307" cy="25000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搭配差異化學習單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D9EB7CF-B0BA-46D4-8C93-0287F4785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245" y="818878"/>
            <a:ext cx="2339318" cy="3199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618A86F-953B-47CC-A0F6-55AE39F29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683" y="1596677"/>
            <a:ext cx="2416115" cy="3334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5" descr="C:\Users\rachel.yu\Desktop\Rachel\202107-12\110節慶資源\中秋節\美編檔案\LINE中秋節柚子-0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4645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 rot="20731858">
            <a:off x="876293" y="3770175"/>
            <a:ext cx="496627" cy="663766"/>
            <a:chOff x="7271321" y="2011709"/>
            <a:chExt cx="496627" cy="66376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3C5EA56-2A69-4D7B-A9FE-1DDC74CD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4712">
              <a:off x="7271321" y="2011709"/>
              <a:ext cx="496627" cy="663766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D0F8F65-5CF4-489D-B1EA-5FCC8123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0118">
              <a:off x="7299737" y="2133032"/>
              <a:ext cx="402237" cy="402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896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0" y="1766638"/>
            <a:ext cx="9144000" cy="154547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Reading</a:t>
            </a:r>
            <a:r>
              <a:rPr lang="zh-TW" altLang="en-US" sz="7200" dirty="0">
                <a:solidFill>
                  <a:schemeClr val="accent4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Time</a:t>
            </a:r>
            <a:endParaRPr lang="zh-TW" altLang="en-US" sz="7200" dirty="0">
              <a:solidFill>
                <a:schemeClr val="accent4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8087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0" y="2119882"/>
            <a:ext cx="9144000" cy="100169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</a:rPr>
              <a:t>Videos</a:t>
            </a:r>
            <a:endParaRPr lang="zh-TW" altLang="en-US" sz="72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98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0C2CBC58-0A29-4031-9387-555DBF5DE3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023451" y="409432"/>
            <a:ext cx="3001963" cy="1800225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C94DCAE-D35D-4D1A-A7E6-B01F4FB2B921}"/>
              </a:ext>
            </a:extLst>
          </p:cNvPr>
          <p:cNvSpPr txBox="1"/>
          <p:nvPr/>
        </p:nvSpPr>
        <p:spPr>
          <a:xfrm>
            <a:off x="1026869" y="2270303"/>
            <a:ext cx="30099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阿滴英文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中秋節單字</a:t>
            </a:r>
            <a:r>
              <a:rPr lang="en-US" altLang="zh-TW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9" name="圖片 8">
            <a:hlinkClick r:id="rId4"/>
            <a:extLst>
              <a:ext uri="{FF2B5EF4-FFF2-40B4-BE49-F238E27FC236}">
                <a16:creationId xmlns:a16="http://schemas.microsoft.com/office/drawing/2014/main" id="{DFF9A092-D052-47EF-94BC-269DBAB83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052" y="386223"/>
            <a:ext cx="3196123" cy="18000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28DD095-961B-4332-B18B-A010E05FC390}"/>
              </a:ext>
            </a:extLst>
          </p:cNvPr>
          <p:cNvSpPr txBox="1"/>
          <p:nvPr/>
        </p:nvSpPr>
        <p:spPr>
          <a:xfrm>
            <a:off x="4789052" y="2186223"/>
            <a:ext cx="3196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月餅的由來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</a:t>
            </a: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hlinkClick r:id="rId6"/>
            <a:extLst>
              <a:ext uri="{FF2B5EF4-FFF2-40B4-BE49-F238E27FC236}">
                <a16:creationId xmlns:a16="http://schemas.microsoft.com/office/drawing/2014/main" id="{6A571DE3-F855-4C7E-B74A-9DEE9B6BE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857" y="2697849"/>
            <a:ext cx="3249152" cy="18000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77EBCB5-7A7A-4DB7-A9A9-40026475B8BA}"/>
              </a:ext>
            </a:extLst>
          </p:cNvPr>
          <p:cNvSpPr txBox="1"/>
          <p:nvPr/>
        </p:nvSpPr>
        <p:spPr>
          <a:xfrm>
            <a:off x="899857" y="4503752"/>
            <a:ext cx="3249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世界各地的中秋習俗</a:t>
            </a:r>
            <a:r>
              <a:rPr lang="en-US" altLang="zh-TW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</a:t>
            </a: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D988111-3FC1-4D6A-B006-BBFF11F6AFCF}"/>
              </a:ext>
            </a:extLst>
          </p:cNvPr>
          <p:cNvSpPr txBox="1"/>
          <p:nvPr/>
        </p:nvSpPr>
        <p:spPr>
          <a:xfrm>
            <a:off x="4789052" y="4610916"/>
            <a:ext cx="319612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What is Mid Autumn Festival?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】</a:t>
            </a:r>
          </a:p>
        </p:txBody>
      </p:sp>
      <p:pic>
        <p:nvPicPr>
          <p:cNvPr id="16" name="圖片 15">
            <a:hlinkClick r:id="rId8"/>
            <a:extLst>
              <a:ext uri="{FF2B5EF4-FFF2-40B4-BE49-F238E27FC236}">
                <a16:creationId xmlns:a16="http://schemas.microsoft.com/office/drawing/2014/main" id="{70F3E85C-C2D5-4B69-9B90-52E295B1A5FD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9052" y="2721667"/>
            <a:ext cx="3196123" cy="186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-9331" y="4846219"/>
            <a:ext cx="303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此為網路資源，請點擊圖查看原影片</a:t>
            </a:r>
          </a:p>
        </p:txBody>
      </p:sp>
    </p:spTree>
    <p:extLst>
      <p:ext uri="{BB962C8B-B14F-4D97-AF65-F5344CB8AC3E}">
        <p14:creationId xmlns:p14="http://schemas.microsoft.com/office/powerpoint/2010/main" val="175598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2B370B8-CC6D-4A1D-838F-01213F107257}"/>
              </a:ext>
            </a:extLst>
          </p:cNvPr>
          <p:cNvSpPr txBox="1"/>
          <p:nvPr/>
        </p:nvSpPr>
        <p:spPr>
          <a:xfrm>
            <a:off x="881601" y="2111552"/>
            <a:ext cx="312891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Mid Autumn Festival story and how Chinese celebrate it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】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52A257C-FAEA-428A-934F-44D26B182B4D}"/>
              </a:ext>
            </a:extLst>
          </p:cNvPr>
          <p:cNvSpPr txBox="1"/>
          <p:nvPr/>
        </p:nvSpPr>
        <p:spPr>
          <a:xfrm>
            <a:off x="4706781" y="2199162"/>
            <a:ext cx="3635571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Mid-Autumn Moon Festival Cartoon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】</a:t>
            </a:r>
            <a:endParaRPr lang="zh-TW" altLang="zh-TW" sz="11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A74EB16-9E15-4682-9BF4-F7BB0911642B}"/>
              </a:ext>
            </a:extLst>
          </p:cNvPr>
          <p:cNvSpPr txBox="1"/>
          <p:nvPr/>
        </p:nvSpPr>
        <p:spPr>
          <a:xfrm>
            <a:off x="966461" y="4426379"/>
            <a:ext cx="2959200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The Mid-Autumn Festival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】</a:t>
            </a:r>
            <a:r>
              <a:rPr lang="en-US" altLang="zh-TW" sz="105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050" dirty="0">
                <a:latin typeface="微軟正黑體" pitchFamily="34" charset="-120"/>
                <a:ea typeface="微軟正黑體" pitchFamily="34" charset="-120"/>
              </a:rPr>
              <a:t>英文</a:t>
            </a:r>
            <a:r>
              <a:rPr lang="en-US" altLang="zh-TW" sz="105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/>
            <a:r>
              <a:rPr lang="en-US" altLang="zh-TW" sz="11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zh-TW" sz="1100" dirty="0">
                <a:latin typeface="微軟正黑體" pitchFamily="34" charset="-120"/>
                <a:ea typeface="微軟正黑體" pitchFamily="34" charset="-120"/>
              </a:rPr>
              <a:t>需點下方字幕翻譯</a:t>
            </a:r>
            <a:r>
              <a:rPr lang="en-US" altLang="zh-TW" sz="1100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zh-TW" sz="11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>
            <a:hlinkClick r:id="rId2"/>
            <a:extLst>
              <a:ext uri="{FF2B5EF4-FFF2-40B4-BE49-F238E27FC236}">
                <a16:creationId xmlns:a16="http://schemas.microsoft.com/office/drawing/2014/main" id="{150B0918-83E8-4FC4-851B-C459DF620E2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460" y="2665439"/>
            <a:ext cx="2959200" cy="17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A3C4CD7-F0C6-4E03-8ACF-FE7B46962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221" y="2821592"/>
            <a:ext cx="3218691" cy="18000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EBF6FD4-9843-4734-93BF-B1C21F29659F}"/>
              </a:ext>
            </a:extLst>
          </p:cNvPr>
          <p:cNvSpPr txBox="1"/>
          <p:nvPr/>
        </p:nvSpPr>
        <p:spPr>
          <a:xfrm>
            <a:off x="4915222" y="4635632"/>
            <a:ext cx="32186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嫦娥為何要奔月？</a:t>
            </a:r>
            <a:r>
              <a:rPr lang="en-US" altLang="zh-TW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en-US" altLang="zh-TW" sz="14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1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100" dirty="0">
                <a:latin typeface="微軟正黑體" pitchFamily="34" charset="-120"/>
                <a:ea typeface="微軟正黑體" pitchFamily="34" charset="-120"/>
              </a:rPr>
              <a:t>中文</a:t>
            </a:r>
            <a:r>
              <a:rPr lang="en-US" altLang="zh-TW" sz="1100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hlinkClick r:id="rId5"/>
            <a:extLst>
              <a:ext uri="{FF2B5EF4-FFF2-40B4-BE49-F238E27FC236}">
                <a16:creationId xmlns:a16="http://schemas.microsoft.com/office/drawing/2014/main" id="{3E2F366F-3FD7-4A33-8A0D-C83D3E14D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222" y="328984"/>
            <a:ext cx="3218691" cy="1782568"/>
          </a:xfrm>
          <a:prstGeom prst="rect">
            <a:avLst/>
          </a:prstGeom>
        </p:spPr>
      </p:pic>
      <p:pic>
        <p:nvPicPr>
          <p:cNvPr id="18" name="圖片 17">
            <a:hlinkClick r:id="rId7"/>
            <a:extLst>
              <a:ext uri="{FF2B5EF4-FFF2-40B4-BE49-F238E27FC236}">
                <a16:creationId xmlns:a16="http://schemas.microsoft.com/office/drawing/2014/main" id="{C641FC2A-98C8-45F2-A2E3-F8C69CD1E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601" y="325873"/>
            <a:ext cx="3128918" cy="1782568"/>
          </a:xfrm>
          <a:prstGeom prst="rect">
            <a:avLst/>
          </a:prstGeom>
        </p:spPr>
      </p:pic>
      <p:pic>
        <p:nvPicPr>
          <p:cNvPr id="10" name="Picture 5" descr="C:\Users\rachel.yu\Desktop\Rachel\202107-12\110節慶資源\中秋節\美編檔案\LINE中秋節柚子-0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4645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-9331" y="4846219"/>
            <a:ext cx="303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此為網路資源，請點擊圖查看原影片</a:t>
            </a:r>
          </a:p>
        </p:txBody>
      </p:sp>
    </p:spTree>
    <p:extLst>
      <p:ext uri="{BB962C8B-B14F-4D97-AF65-F5344CB8AC3E}">
        <p14:creationId xmlns:p14="http://schemas.microsoft.com/office/powerpoint/2010/main" val="742769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0" y="1993758"/>
            <a:ext cx="9144000" cy="11067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數位互動練習</a:t>
            </a:r>
          </a:p>
        </p:txBody>
      </p:sp>
    </p:spTree>
    <p:extLst>
      <p:ext uri="{BB962C8B-B14F-4D97-AF65-F5344CB8AC3E}">
        <p14:creationId xmlns:p14="http://schemas.microsoft.com/office/powerpoint/2010/main" val="58310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hlinkClick r:id="rId2"/>
            <a:extLst>
              <a:ext uri="{FF2B5EF4-FFF2-40B4-BE49-F238E27FC236}">
                <a16:creationId xmlns:a16="http://schemas.microsoft.com/office/drawing/2014/main" id="{C31B5681-4F64-4DC0-B65A-01850FF96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9" t="13571" r="30785" b="14184"/>
          <a:stretch/>
        </p:blipFill>
        <p:spPr>
          <a:xfrm>
            <a:off x="492149" y="3186218"/>
            <a:ext cx="993253" cy="98398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A22751D-9C57-4449-8563-E7642E01B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98" y="427899"/>
            <a:ext cx="2950522" cy="1936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F54AE1B-F510-469B-B695-EDED3AFD2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618" y="1805830"/>
            <a:ext cx="3605121" cy="2364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83A284E4-B651-4C90-A3C5-481EA8915200}"/>
              </a:ext>
            </a:extLst>
          </p:cNvPr>
          <p:cNvGrpSpPr/>
          <p:nvPr/>
        </p:nvGrpSpPr>
        <p:grpSpPr>
          <a:xfrm>
            <a:off x="492149" y="4176839"/>
            <a:ext cx="1039853" cy="663766"/>
            <a:chOff x="4649768" y="5754203"/>
            <a:chExt cx="1039853" cy="66376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3C5EA56-2A69-4D7B-A9FE-1DDC74CD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768" y="5754203"/>
              <a:ext cx="993254" cy="663766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D0F8F65-5CF4-489D-B1EA-5FCC8123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151" y="5876641"/>
              <a:ext cx="330383" cy="330383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6D72DF2-0E25-4951-A50E-ED3E9A18D654}"/>
                </a:ext>
              </a:extLst>
            </p:cNvPr>
            <p:cNvSpPr txBox="1"/>
            <p:nvPr/>
          </p:nvSpPr>
          <p:spPr>
            <a:xfrm>
              <a:off x="4823186" y="5953004"/>
              <a:ext cx="86643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latin typeface="Arial Black" panose="020B0A04020102020204" pitchFamily="34" charset="0"/>
                  <a:ea typeface="Gen Jyuu Gothic Bold" panose="020B0602020203020207" pitchFamily="34" charset="-120"/>
                  <a:cs typeface="Gen Jyuu Gothic Bold" panose="020B0602020203020207" pitchFamily="34" charset="-120"/>
                </a:rPr>
                <a:t>Play</a:t>
              </a:r>
              <a:endParaRPr lang="zh-TW" altLang="en-US" dirty="0">
                <a:solidFill>
                  <a:schemeClr val="bg1"/>
                </a:solidFill>
                <a:latin typeface="Arial Black" panose="020B0A04020102020204" pitchFamily="34" charset="0"/>
                <a:ea typeface="Gen Jyuu Gothic Bold" panose="020B0602020203020207" pitchFamily="34" charset="-120"/>
                <a:cs typeface="Gen Jyuu Gothic Bold" panose="020B0602020203020207" pitchFamily="34" charset="-120"/>
              </a:endParaRP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5B92493-3726-4E9B-904B-6D927AC6E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4323" y="932396"/>
            <a:ext cx="2909485" cy="4064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C9A81C07-4472-4FB1-A8D0-DF1D43E1FA85}"/>
              </a:ext>
            </a:extLst>
          </p:cNvPr>
          <p:cNvSpPr txBox="1">
            <a:spLocks/>
          </p:cNvSpPr>
          <p:nvPr/>
        </p:nvSpPr>
        <p:spPr>
          <a:xfrm>
            <a:off x="5934323" y="558749"/>
            <a:ext cx="2602307" cy="25000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沒有平板也能玩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5" descr="C:\Users\rachel.yu\Desktop\Rachel\202107-12\110節慶資源\中秋節\美編檔案\LINE中秋節柚子-0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4645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972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-1" y="1933433"/>
            <a:ext cx="9143999" cy="120916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Challenge Time!</a:t>
            </a:r>
            <a:endParaRPr lang="zh-TW" altLang="en-US" sz="7200" dirty="0">
              <a:solidFill>
                <a:schemeClr val="accent4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6958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050" name="圖片 8" descr="sp200812_1555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93330"/>
            <a:ext cx="2788569" cy="27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31006" y="258966"/>
            <a:ext cx="87061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1.</a:t>
            </a:r>
            <a:r>
              <a:rPr lang="zh-TW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Happy Moon Festival! I want to eat some _____ and make hats.</a:t>
            </a: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</a:t>
            </a:r>
            <a:r>
              <a:rPr lang="en-US" altLang="zh-TW" sz="2800" dirty="0">
                <a:latin typeface="Comic Sans MS" panose="030F0702030302020204" pitchFamily="66" charset="0"/>
              </a:rPr>
              <a:t> cakes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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pomelos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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pumpkins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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rice dumplings</a:t>
            </a:r>
            <a:endParaRPr lang="zh-TW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82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31005" y="258966"/>
            <a:ext cx="88071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2.</a:t>
            </a:r>
            <a:r>
              <a:rPr lang="zh-TW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What do you do on Moon Festival?</a:t>
            </a: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</a:t>
            </a:r>
            <a:r>
              <a:rPr lang="en-US" altLang="zh-TW" sz="2800" dirty="0">
                <a:latin typeface="Comic Sans MS" panose="030F0702030302020204" pitchFamily="66" charset="0"/>
              </a:rPr>
              <a:t> I eat cakes with my family.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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I have a barbecue with my family.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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I row a dragon boat with my friends.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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I go trick-or-treating with my friends.</a:t>
            </a:r>
            <a:endParaRPr lang="zh-TW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6" name="圖片 5" descr="O:\Publishing_Dept\營業管理課\A91作戰\行銷品\1091食物節慶包\學習單本素材.假書\moon festival\sp200812_154743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6655" r="14519" b="5611"/>
          <a:stretch/>
        </p:blipFill>
        <p:spPr bwMode="auto">
          <a:xfrm>
            <a:off x="6369048" y="568309"/>
            <a:ext cx="2420389" cy="2616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842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31005" y="258966"/>
            <a:ext cx="88071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3.</a:t>
            </a:r>
            <a:r>
              <a:rPr lang="zh-TW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_____ is coming. I want to buy some moon cakes and pomelos.</a:t>
            </a: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</a:t>
            </a:r>
            <a:r>
              <a:rPr lang="en-US" altLang="zh-TW" sz="2800" dirty="0">
                <a:latin typeface="Comic Sans MS" panose="030F0702030302020204" pitchFamily="66" charset="0"/>
              </a:rPr>
              <a:t> Easter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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Christmas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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Moon Festival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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Dragon Boat Festival</a:t>
            </a:r>
            <a:endParaRPr lang="zh-TW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1E8D9"/>
              </a:clrFrom>
              <a:clrTo>
                <a:srgbClr val="F1E8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29671" r="2529" b="3850"/>
          <a:stretch/>
        </p:blipFill>
        <p:spPr>
          <a:xfrm>
            <a:off x="6510872" y="2347420"/>
            <a:ext cx="1970640" cy="137324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6" b="96552" l="3586" r="9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73" y="1331568"/>
            <a:ext cx="1156892" cy="101585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6" b="96552" l="3586" r="9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65" y="1642236"/>
            <a:ext cx="1156892" cy="101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14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31005" y="258966"/>
            <a:ext cx="88071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4.</a:t>
            </a:r>
            <a:r>
              <a:rPr lang="zh-TW" altLang="en-US" sz="2800" dirty="0">
                <a:latin typeface="Comic Sans MS" panose="030F0702030302020204" pitchFamily="66" charset="0"/>
              </a:rPr>
              <a:t> </a:t>
            </a:r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2800" dirty="0">
              <a:latin typeface="Comic Sans MS" panose="030F0702030302020204" pitchFamily="66" charset="0"/>
            </a:endParaRPr>
          </a:p>
          <a:p>
            <a:endParaRPr lang="en-US" altLang="zh-TW" sz="16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</a:t>
            </a:r>
            <a:r>
              <a:rPr lang="en-US" altLang="zh-TW" sz="2800" dirty="0">
                <a:latin typeface="Comic Sans MS" panose="030F0702030302020204" pitchFamily="66" charset="0"/>
              </a:rPr>
              <a:t> Mother’s Day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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Moon Festival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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Chinese New Year</a:t>
            </a:r>
            <a:endParaRPr lang="zh-TW" altLang="zh-TW" sz="2800" dirty="0">
              <a:latin typeface="Comic Sans MS" panose="030F0702030302020204" pitchFamily="66" charset="0"/>
            </a:endParaRPr>
          </a:p>
          <a:p>
            <a:r>
              <a:rPr lang="en-US" altLang="zh-TW" sz="2800" dirty="0">
                <a:latin typeface="Comic Sans MS" panose="030F0702030302020204" pitchFamily="66" charset="0"/>
                <a:sym typeface="Wingdings"/>
              </a:rPr>
              <a:t></a:t>
            </a:r>
            <a:r>
              <a:rPr lang="zh-TW" altLang="en-US" sz="2800" dirty="0">
                <a:latin typeface="Comic Sans MS" panose="030F0702030302020204" pitchFamily="66" charset="0"/>
                <a:sym typeface="Wingdings"/>
              </a:rPr>
              <a:t> </a:t>
            </a:r>
            <a:r>
              <a:rPr lang="en-US" altLang="zh-TW" sz="2800" dirty="0">
                <a:latin typeface="Comic Sans MS" panose="030F0702030302020204" pitchFamily="66" charset="0"/>
              </a:rPr>
              <a:t>Dragon Boat Festival</a:t>
            </a:r>
            <a:endParaRPr lang="zh-TW" altLang="en-US" sz="2800" dirty="0">
              <a:latin typeface="Comic Sans MS" panose="030F0702030302020204" pitchFamily="66" charset="0"/>
            </a:endParaRPr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4051917223"/>
              </p:ext>
            </p:extLst>
          </p:nvPr>
        </p:nvGraphicFramePr>
        <p:xfrm>
          <a:off x="2600560" y="457200"/>
          <a:ext cx="6301702" cy="3125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:\Users\rachel.yu\Desktop\Rachel\202107-12\110節慶資源\中秋節\美編檔案\LINE中秋節柚子-0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4645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08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120690E4-41EF-4F33-9EA4-BE05ED4315A9}"/>
              </a:ext>
            </a:extLst>
          </p:cNvPr>
          <p:cNvSpPr txBox="1">
            <a:spLocks/>
          </p:cNvSpPr>
          <p:nvPr/>
        </p:nvSpPr>
        <p:spPr>
          <a:xfrm>
            <a:off x="1523632" y="2018023"/>
            <a:ext cx="6096737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000" b="1" dirty="0">
                <a:solidFill>
                  <a:srgbClr val="00206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Once upon a time…</a:t>
            </a:r>
            <a:endParaRPr lang="zh-TW" altLang="en-US" sz="5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80762" y="153701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嫦娥奔月的故事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128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-94590" y="2046309"/>
            <a:ext cx="9144000" cy="152720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Think</a:t>
            </a:r>
            <a:r>
              <a:rPr lang="zh-TW" altLang="en-US" sz="7200" dirty="0">
                <a:solidFill>
                  <a:schemeClr val="accent4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and Share</a:t>
            </a:r>
          </a:p>
          <a:p>
            <a:r>
              <a:rPr lang="zh-TW" altLang="en-US" b="1" dirty="0">
                <a:solidFill>
                  <a:schemeClr val="accent4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生活素養討論</a:t>
            </a:r>
          </a:p>
        </p:txBody>
      </p:sp>
    </p:spTree>
    <p:extLst>
      <p:ext uri="{BB962C8B-B14F-4D97-AF65-F5344CB8AC3E}">
        <p14:creationId xmlns:p14="http://schemas.microsoft.com/office/powerpoint/2010/main" val="1255108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chel.yu\Downloads\Moon BBQ 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82" y="768682"/>
            <a:ext cx="4374818" cy="437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99579" y="768682"/>
            <a:ext cx="436673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在台灣，中秋節大家常常會烤肉來慶祝，這是台灣特別的慶祝方式喔！</a:t>
            </a:r>
            <a:endParaRPr lang="en-US" altLang="zh-TW" sz="1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70C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Which barbecued vegetables do you like?</a:t>
            </a:r>
          </a:p>
          <a:p>
            <a:pPr>
              <a:lnSpc>
                <a:spcPct val="150000"/>
              </a:lnSpc>
            </a:pPr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除了烤肉類的食材外，你們家會烤蔬菜嗎？</a:t>
            </a:r>
            <a:endParaRPr lang="en-US" altLang="zh-TW" sz="1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你喜歡哪一種烤蔬菜呢？</a:t>
            </a:r>
            <a:endParaRPr lang="en-US" altLang="zh-TW" sz="1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rgbClr val="0070C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rgbClr val="0070C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  <a:p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除了烤肉和烤蔬菜，你還有烤過什麼特別的食材呢？快跟大家分享吧～</a:t>
            </a:r>
            <a:endParaRPr lang="zh-TW" altLang="en-US" sz="1800" b="1" dirty="0">
              <a:solidFill>
                <a:srgbClr val="00206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5" name="Picture 5" descr="C:\Users\rachel.yu\Desktop\Rachel\202107-12\110節慶資源\中秋節\美編檔案\LINE中秋節柚子-0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2543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7E2CDE8A-97C7-4F2C-B966-00B85DAE80E1}"/>
              </a:ext>
            </a:extLst>
          </p:cNvPr>
          <p:cNvGrpSpPr/>
          <p:nvPr/>
        </p:nvGrpSpPr>
        <p:grpSpPr>
          <a:xfrm>
            <a:off x="348283" y="544853"/>
            <a:ext cx="2825499" cy="1671774"/>
            <a:chOff x="3691808" y="4823660"/>
            <a:chExt cx="2825499" cy="1671774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FF02A791-58F6-4914-B0C5-6FD34A4BE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127" y="4823660"/>
              <a:ext cx="1036862" cy="1034764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8D3965D1-4896-4923-B3B3-072C8FCA46E3}"/>
                </a:ext>
              </a:extLst>
            </p:cNvPr>
            <p:cNvSpPr txBox="1"/>
            <p:nvPr/>
          </p:nvSpPr>
          <p:spPr>
            <a:xfrm>
              <a:off x="3691808" y="5787548"/>
              <a:ext cx="282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TW" sz="4000" b="0" i="0" u="none" strike="noStrike" baseline="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moon</a:t>
              </a:r>
              <a:r>
                <a:rPr lang="zh-TW" altLang="en-US" sz="4000" b="0" i="0" u="none" strike="noStrike" baseline="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zh-TW" sz="4000" b="0" i="0" u="none" strike="noStrike" baseline="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cake </a:t>
              </a:r>
              <a:endParaRPr lang="zh-TW" altLang="en-US" sz="40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3326513" y="711222"/>
            <a:ext cx="54811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Comic Sans MS" panose="030F0702030302020204" pitchFamily="66" charset="0"/>
                <a:ea typeface="華康方圓體 Std W7" pitchFamily="82" charset="-120"/>
              </a:rPr>
              <a:t>There are many flavors.</a:t>
            </a:r>
          </a:p>
          <a:p>
            <a:r>
              <a:rPr lang="en-US" altLang="zh-TW" sz="2400" b="1" dirty="0">
                <a:solidFill>
                  <a:srgbClr val="0070C0"/>
                </a:solidFill>
                <a:latin typeface="Comic Sans MS" panose="030F0702030302020204" pitchFamily="66" charset="0"/>
                <a:ea typeface="華康方圓體 Std W7" pitchFamily="82" charset="-120"/>
              </a:rPr>
              <a:t>Some are salty, some are sweet.</a:t>
            </a:r>
          </a:p>
          <a:p>
            <a:pPr>
              <a:lnSpc>
                <a:spcPct val="150000"/>
              </a:lnSpc>
            </a:pPr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月餅有很多口味，有些是鹹的，有些是甜的。</a:t>
            </a:r>
            <a:endParaRPr lang="en-US" altLang="zh-TW" sz="1800" b="1" dirty="0">
              <a:solidFill>
                <a:srgbClr val="0070C0"/>
              </a:solidFill>
              <a:latin typeface="Comic Sans MS" panose="030F0702030302020204" pitchFamily="66" charset="0"/>
              <a:ea typeface="華康方圓體 Std W7" pitchFamily="82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92151" y="2783053"/>
            <a:ext cx="2870417" cy="1884845"/>
            <a:chOff x="3250346" y="4366280"/>
            <a:chExt cx="2870417" cy="1884845"/>
          </a:xfrm>
        </p:grpSpPr>
        <p:pic>
          <p:nvPicPr>
            <p:cNvPr id="7" name="Picture 2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54" t="46660" r="64157" b="41189"/>
            <a:stretch/>
          </p:blipFill>
          <p:spPr bwMode="auto">
            <a:xfrm>
              <a:off x="3475992" y="4557655"/>
              <a:ext cx="2644771" cy="1693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352" b="21777" l="18594" r="27500">
                          <a14:foregroundMark x1="20156" y1="13477" x2="24844" y2="12500"/>
                          <a14:foregroundMark x1="20000" y1="16309" x2="20078" y2="18457"/>
                          <a14:foregroundMark x1="23281" y1="15820" x2="25859" y2="15918"/>
                          <a14:foregroundMark x1="25547" y1="14941" x2="20313" y2="14746"/>
                          <a14:foregroundMark x1="20313" y1="16895" x2="25469" y2="1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8" t="10863" r="72957" b="78469"/>
            <a:stretch/>
          </p:blipFill>
          <p:spPr bwMode="auto">
            <a:xfrm>
              <a:off x="3250346" y="4366280"/>
              <a:ext cx="451291" cy="48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文字方塊 8"/>
          <p:cNvSpPr txBox="1"/>
          <p:nvPr/>
        </p:nvSpPr>
        <p:spPr>
          <a:xfrm>
            <a:off x="3263453" y="2799777"/>
            <a:ext cx="577544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rgbClr val="0070C0"/>
                </a:solidFill>
                <a:latin typeface="Comic Sans MS" panose="030F0702030302020204" pitchFamily="66" charset="0"/>
                <a:ea typeface="華康方圓體 Std W7" pitchFamily="82" charset="-120"/>
              </a:rPr>
              <a:t>What special flavors have you tried?</a:t>
            </a:r>
          </a:p>
          <a:p>
            <a:pPr>
              <a:lnSpc>
                <a:spcPct val="150000"/>
              </a:lnSpc>
            </a:pPr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你有嘗試過什麼特別口味的月餅嗎？</a:t>
            </a:r>
            <a:endParaRPr lang="en-US" altLang="zh-TW" sz="1800" b="1" dirty="0">
              <a:solidFill>
                <a:srgbClr val="0070C0"/>
              </a:solidFill>
              <a:latin typeface="Comic Sans MS" panose="030F0702030302020204" pitchFamily="66" charset="0"/>
              <a:ea typeface="華康方圓體 Std W7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7015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O:\Publishing_Dept\營業管理課\A110作戰\行銷品\110 節慶\1101中秋節\美編檔案\推廣_中秋節banner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741"/>
            <a:ext cx="9144000" cy="452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7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352097" y="351673"/>
            <a:ext cx="8435280" cy="227591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2000" dirty="0">
                <a:latin typeface="Comic Sans MS" panose="030F0702030302020204" pitchFamily="66" charset="0"/>
              </a:rPr>
              <a:t>    </a:t>
            </a:r>
            <a:r>
              <a:rPr lang="en-US" altLang="zh-TW" sz="2000" dirty="0">
                <a:latin typeface="Comic Sans MS" panose="030F0702030302020204" pitchFamily="66" charset="0"/>
              </a:rPr>
              <a:t>There are ten suns in the sky. It is too hot. People cannot live under the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heat</a:t>
            </a:r>
            <a:r>
              <a:rPr lang="en-US" altLang="zh-TW" sz="2000" dirty="0">
                <a:latin typeface="Comic Sans MS" panose="030F0702030302020204" pitchFamily="66" charset="0"/>
              </a:rPr>
              <a:t> of the suns.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TW" sz="2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Hou-yi</a:t>
            </a:r>
            <a:r>
              <a:rPr lang="en-US" altLang="zh-TW" sz="2000" dirty="0">
                <a:latin typeface="Comic Sans MS" panose="030F0702030302020204" pitchFamily="66" charset="0"/>
              </a:rPr>
              <a:t> wants to help the people. He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shoot</a:t>
            </a:r>
            <a:r>
              <a:rPr lang="en-US" altLang="zh-TW" sz="2000" dirty="0">
                <a:latin typeface="Comic Sans MS" panose="030F0702030302020204" pitchFamily="66" charset="0"/>
              </a:rPr>
              <a:t>s down nine suns. People like him very much. They want </a:t>
            </a:r>
            <a:r>
              <a:rPr lang="en-US" altLang="zh-TW" sz="2000" dirty="0" err="1">
                <a:latin typeface="Comic Sans MS" panose="030F0702030302020204" pitchFamily="66" charset="0"/>
              </a:rPr>
              <a:t>Hou-yi</a:t>
            </a:r>
            <a:r>
              <a:rPr lang="en-US" altLang="zh-TW" sz="2000" dirty="0">
                <a:latin typeface="Comic Sans MS" panose="030F0702030302020204" pitchFamily="66" charset="0"/>
              </a:rPr>
              <a:t> to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become</a:t>
            </a:r>
            <a:r>
              <a:rPr lang="en-US" altLang="zh-TW" sz="2000" dirty="0">
                <a:latin typeface="Comic Sans MS" panose="030F0702030302020204" pitchFamily="66" charset="0"/>
              </a:rPr>
              <a:t> their king.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69598"/>
              </p:ext>
            </p:extLst>
          </p:nvPr>
        </p:nvGraphicFramePr>
        <p:xfrm>
          <a:off x="6712979" y="2442087"/>
          <a:ext cx="205264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heat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熱度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;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熱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Hou-yi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后羿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shoot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射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become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變成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;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變得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103" name="Picture 7" descr="O:\Publishing_Dept\營業管理課\e化數位產品\108\教用電子書&amp;題庫光碟\1081\108-1_eSTAR 5\AutoPlay\Ebook\fscommand\教學資源\課本圖檔\彩圖\Culture Unit\CU_p. 7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4186" r="1" b="55220"/>
          <a:stretch/>
        </p:blipFill>
        <p:spPr bwMode="auto">
          <a:xfrm>
            <a:off x="1150883" y="2374965"/>
            <a:ext cx="4335945" cy="24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8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318932" y="364733"/>
            <a:ext cx="8435280" cy="212621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2000" dirty="0">
                <a:latin typeface="Comic Sans MS" panose="030F0702030302020204" pitchFamily="66" charset="0"/>
              </a:rPr>
              <a:t>    </a:t>
            </a:r>
            <a:r>
              <a:rPr lang="en-US" altLang="zh-TW" sz="2000" dirty="0" err="1">
                <a:latin typeface="Comic Sans MS" panose="030F0702030302020204" pitchFamily="66" charset="0"/>
              </a:rPr>
              <a:t>Hou-yi</a:t>
            </a:r>
            <a:r>
              <a:rPr lang="en-US" altLang="zh-TW" sz="2000" dirty="0">
                <a:latin typeface="Comic Sans MS" panose="030F0702030302020204" pitchFamily="66" charset="0"/>
              </a:rPr>
              <a:t> isn’t a good king. He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treat</a:t>
            </a:r>
            <a:r>
              <a:rPr lang="en-US" altLang="zh-TW" sz="2000" dirty="0">
                <a:latin typeface="Comic Sans MS" panose="030F0702030302020204" pitchFamily="66" charset="0"/>
              </a:rPr>
              <a:t>s his people badly. </a:t>
            </a:r>
            <a:r>
              <a:rPr lang="en-US" altLang="zh-TW" sz="2000" dirty="0" err="1">
                <a:latin typeface="Comic Sans MS" panose="030F0702030302020204" pitchFamily="66" charset="0"/>
              </a:rPr>
              <a:t>Hou-yi</a:t>
            </a:r>
            <a:r>
              <a:rPr lang="en-US" altLang="zh-TW" sz="2000" dirty="0">
                <a:latin typeface="Comic Sans MS" panose="030F0702030302020204" pitchFamily="66" charset="0"/>
              </a:rPr>
              <a:t> likes to have the power, but he doesn’t really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care</a:t>
            </a:r>
            <a:r>
              <a:rPr lang="en-US" altLang="zh-TW" sz="2000" dirty="0">
                <a:latin typeface="Comic Sans MS" panose="030F0702030302020204" pitchFamily="66" charset="0"/>
              </a:rPr>
              <a:t>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about</a:t>
            </a:r>
            <a:r>
              <a:rPr lang="en-US" altLang="zh-TW" sz="2000" dirty="0">
                <a:latin typeface="Comic Sans MS" panose="030F0702030302020204" pitchFamily="66" charset="0"/>
              </a:rPr>
              <a:t> his people.</a:t>
            </a:r>
            <a:endParaRPr lang="en-US" altLang="zh-TW" sz="20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TW" sz="2000" dirty="0"/>
              <a:t>    </a:t>
            </a:r>
            <a:r>
              <a:rPr lang="en-US" altLang="zh-TW" sz="2000" dirty="0">
                <a:latin typeface="Comic Sans MS" panose="030F0702030302020204" pitchFamily="66" charset="0"/>
              </a:rPr>
              <a:t>One day, </a:t>
            </a:r>
            <a:r>
              <a:rPr lang="en-US" altLang="zh-TW" sz="2000" dirty="0" err="1">
                <a:latin typeface="Comic Sans MS" panose="030F0702030302020204" pitchFamily="66" charset="0"/>
              </a:rPr>
              <a:t>Hou-yi</a:t>
            </a:r>
            <a:r>
              <a:rPr lang="en-US" altLang="zh-TW" sz="2000" dirty="0">
                <a:latin typeface="Comic Sans MS" panose="030F0702030302020204" pitchFamily="66" charset="0"/>
              </a:rPr>
              <a:t> gets some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medicine</a:t>
            </a:r>
            <a:r>
              <a:rPr lang="en-US" altLang="zh-TW" sz="2000" dirty="0">
                <a:latin typeface="Comic Sans MS" panose="030F0702030302020204" pitchFamily="66" charset="0"/>
              </a:rPr>
              <a:t> from a god. He can live forever after he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take</a:t>
            </a:r>
            <a:r>
              <a:rPr lang="en-US" altLang="zh-TW" sz="2000" dirty="0">
                <a:latin typeface="Comic Sans MS" panose="030F0702030302020204" pitchFamily="66" charset="0"/>
              </a:rPr>
              <a:t>s the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medicine</a:t>
            </a:r>
            <a:r>
              <a:rPr lang="en-US" altLang="zh-TW" sz="2000" dirty="0">
                <a:latin typeface="Comic Sans MS" panose="030F0702030302020204" pitchFamily="66" charset="0"/>
              </a:rPr>
              <a:t>.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017442"/>
              </p:ext>
            </p:extLst>
          </p:nvPr>
        </p:nvGraphicFramePr>
        <p:xfrm>
          <a:off x="6553693" y="2448912"/>
          <a:ext cx="220051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treat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對待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care about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關心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medicine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藥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take medicine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吃藥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6" descr="O:\Publishing_Dept\營業管理課\e化數位產品\108\教用電子書&amp;題庫光碟\1081\108-1_eSTAR 5\AutoPlay\Ebook\fscommand\教學資源\課本圖檔\彩圖\Culture Unit\CU_p. 8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b="56914"/>
          <a:stretch/>
        </p:blipFill>
        <p:spPr bwMode="auto">
          <a:xfrm>
            <a:off x="1240220" y="2306210"/>
            <a:ext cx="4456386" cy="26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062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386237" y="387896"/>
            <a:ext cx="8229600" cy="176672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2000" dirty="0">
                <a:latin typeface="Comic Sans MS" panose="030F0702030302020204" pitchFamily="66" charset="0"/>
              </a:rPr>
              <a:t>    His wife Chang-O doesn’t want this to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happen</a:t>
            </a:r>
            <a:r>
              <a:rPr lang="en-US" altLang="zh-TW" sz="2000" dirty="0">
                <a:latin typeface="Comic Sans MS" panose="030F0702030302020204" pitchFamily="66" charset="0"/>
              </a:rPr>
              <a:t>. One</a:t>
            </a:r>
            <a:r>
              <a:rPr lang="zh-TW" altLang="en-US" sz="2000" dirty="0">
                <a:latin typeface="Comic Sans MS" panose="030F0702030302020204" pitchFamily="66" charset="0"/>
              </a:rPr>
              <a:t> </a:t>
            </a:r>
            <a:r>
              <a:rPr lang="en-US" altLang="zh-TW" sz="2000" dirty="0">
                <a:latin typeface="Comic Sans MS" panose="030F0702030302020204" pitchFamily="66" charset="0"/>
              </a:rPr>
              <a:t>night, she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secretly</a:t>
            </a:r>
            <a:r>
              <a:rPr lang="en-US" altLang="zh-TW" sz="2000" dirty="0">
                <a:latin typeface="Comic Sans MS" panose="030F0702030302020204" pitchFamily="66" charset="0"/>
              </a:rPr>
              <a:t> takes the medicine.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Chang-O</a:t>
            </a:r>
            <a:r>
              <a:rPr lang="en-US" altLang="zh-TW" sz="2000" dirty="0">
                <a:latin typeface="Comic Sans MS" panose="030F0702030302020204" pitchFamily="66" charset="0"/>
              </a:rPr>
              <a:t>’s body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become</a:t>
            </a:r>
            <a:r>
              <a:rPr lang="en-US" altLang="zh-TW" sz="2000" dirty="0">
                <a:latin typeface="Comic Sans MS" panose="030F0702030302020204" pitchFamily="66" charset="0"/>
              </a:rPr>
              <a:t>s very light, and she </a:t>
            </a:r>
            <a:r>
              <a:rPr lang="en-US" altLang="zh-TW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gradually</a:t>
            </a:r>
            <a:r>
              <a:rPr lang="en-US" altLang="zh-TW" sz="2000" dirty="0">
                <a:latin typeface="Comic Sans MS" panose="030F0702030302020204" pitchFamily="66" charset="0"/>
              </a:rPr>
              <a:t> flies toward the moon.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000" dirty="0"/>
          </a:p>
        </p:txBody>
      </p:sp>
      <p:pic>
        <p:nvPicPr>
          <p:cNvPr id="4" name="Picture 5" descr="C:\Users\rachel.yu\Desktop\Rachel\202107-12\110節慶資源\中秋節\美編檔案\LINE中秋節柚子-0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0">
            <a:off x="8321705" y="246455"/>
            <a:ext cx="588265" cy="5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107916"/>
              </p:ext>
            </p:extLst>
          </p:nvPr>
        </p:nvGraphicFramePr>
        <p:xfrm>
          <a:off x="6817349" y="2431640"/>
          <a:ext cx="192725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happen 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微軟正黑體" panose="020B0604030504040204" pitchFamily="34" charset="-120"/>
                        </a:rPr>
                        <a:t>發生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Chang-O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微軟正黑體" panose="020B0604030504040204" pitchFamily="34" charset="-120"/>
                        </a:rPr>
                        <a:t>嫦娥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secretly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微軟正黑體" panose="020B0604030504040204" pitchFamily="34" charset="-120"/>
                        </a:rPr>
                        <a:t>秘密地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47">
                <a:tc>
                  <a:txBody>
                    <a:bodyPr/>
                    <a:lstStyle/>
                    <a:p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gradually</a:t>
                      </a:r>
                      <a:r>
                        <a:rPr lang="zh-TW" altLang="en-US" sz="1800" b="0" baseline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微軟正黑體" panose="020B0604030504040204" pitchFamily="34" charset="-120"/>
                        </a:rPr>
                        <a:t>漸漸地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6" descr="O:\Publishing_Dept\營業管理課\e化數位產品\108\教用電子書&amp;題庫光碟\1081\108-1_eSTAR 5\AutoPlay\Ebook\fscommand\教學資源\課本圖檔\彩圖\Culture Unit\CU_p. 8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52097" b="5765"/>
          <a:stretch/>
        </p:blipFill>
        <p:spPr bwMode="auto">
          <a:xfrm>
            <a:off x="1004733" y="1870842"/>
            <a:ext cx="4994405" cy="287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52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DC83641-4995-45E6-A93F-B49D8A6B487E}"/>
              </a:ext>
            </a:extLst>
          </p:cNvPr>
          <p:cNvSpPr txBox="1">
            <a:spLocks/>
          </p:cNvSpPr>
          <p:nvPr/>
        </p:nvSpPr>
        <p:spPr>
          <a:xfrm>
            <a:off x="1" y="1912883"/>
            <a:ext cx="9059916" cy="12086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chemeClr val="accent4"/>
                </a:solidFill>
                <a:latin typeface="Comic Sans MS" panose="030F0702030302020204" pitchFamily="66" charset="0"/>
              </a:rPr>
              <a:t>Theme words</a:t>
            </a:r>
            <a:endParaRPr lang="zh-TW" altLang="en-US" sz="72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8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301699"/>
            <a:ext cx="5076497" cy="993775"/>
          </a:xfrm>
        </p:spPr>
        <p:txBody>
          <a:bodyPr>
            <a:noAutofit/>
          </a:bodyPr>
          <a:lstStyle/>
          <a:p>
            <a:pPr algn="ctr"/>
            <a:r>
              <a:rPr lang="en-US" altLang="zh-TW" sz="7200" b="1" dirty="0">
                <a:latin typeface="Comic Sans MS" panose="030F0702030302020204" pitchFamily="66" charset="0"/>
              </a:rPr>
              <a:t>full moon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占星術, 夜間, 天文學 的 免費圖庫相片">
            <a:extLst>
              <a:ext uri="{FF2B5EF4-FFF2-40B4-BE49-F238E27FC236}">
                <a16:creationId xmlns:a16="http://schemas.microsoft.com/office/drawing/2014/main" id="{68BC123B-15B5-42B5-B4C1-BA34630B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27" y="1451162"/>
            <a:ext cx="2849656" cy="28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1048</Words>
  <Application>Microsoft Office PowerPoint</Application>
  <PresentationFormat>如螢幕大小 (16:9)</PresentationFormat>
  <Paragraphs>188</Paragraphs>
  <Slides>43</Slides>
  <Notes>5</Notes>
  <HiddenSlides>0</HiddenSlides>
  <MMClips>4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1" baseType="lpstr">
      <vt:lpstr>微軟正黑體</vt:lpstr>
      <vt:lpstr>Arial</vt:lpstr>
      <vt:lpstr>Arial Black</vt:lpstr>
      <vt:lpstr>Broadway</vt:lpstr>
      <vt:lpstr>Calibri</vt:lpstr>
      <vt:lpstr>Calibri Light</vt:lpstr>
      <vt:lpstr>Comic Sans MS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full moon</vt:lpstr>
      <vt:lpstr>PowerPoint 簡報</vt:lpstr>
      <vt:lpstr>moon cake</vt:lpstr>
      <vt:lpstr>eat moon cakes</vt:lpstr>
      <vt:lpstr>barbecue</vt:lpstr>
      <vt:lpstr>PowerPoint 簡報</vt:lpstr>
      <vt:lpstr>pomelo</vt:lpstr>
      <vt:lpstr>eat pomelos</vt:lpstr>
      <vt:lpstr>Jade Rabbit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&lt;018&gt; Candice.Yeh</dc:creator>
  <cp:lastModifiedBy>&lt;018&gt; Hao.Chen</cp:lastModifiedBy>
  <cp:revision>73</cp:revision>
  <dcterms:created xsi:type="dcterms:W3CDTF">2021-07-14T07:13:41Z</dcterms:created>
  <dcterms:modified xsi:type="dcterms:W3CDTF">2022-09-01T01:54:40Z</dcterms:modified>
</cp:coreProperties>
</file>